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92.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94.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88.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9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Lst>
  <p:sldSz cy="5143500" cx="9144000"/>
  <p:notesSz cx="6858000" cy="9144000"/>
  <p:embeddedFontLst>
    <p:embeddedFont>
      <p:font typeface="Roboto Thin"/>
      <p:regular r:id="rId103"/>
      <p:bold r:id="rId104"/>
      <p:italic r:id="rId105"/>
      <p:boldItalic r:id="rId106"/>
    </p:embeddedFont>
    <p:embeddedFont>
      <p:font typeface="Roboto"/>
      <p:regular r:id="rId107"/>
      <p:bold r:id="rId108"/>
      <p:italic r:id="rId109"/>
      <p:boldItalic r:id="rId110"/>
    </p:embeddedFont>
    <p:embeddedFont>
      <p:font typeface="EB Garamond Medium"/>
      <p:regular r:id="rId111"/>
      <p:bold r:id="rId112"/>
      <p:italic r:id="rId113"/>
      <p:boldItalic r:id="rId114"/>
    </p:embeddedFont>
    <p:embeddedFont>
      <p:font typeface="EB Garamond"/>
      <p:regular r:id="rId115"/>
      <p:bold r:id="rId116"/>
      <p:italic r:id="rId117"/>
      <p:boldItalic r:id="rId118"/>
    </p:embeddedFont>
    <p:embeddedFont>
      <p:font typeface="Merriweather Black"/>
      <p:bold r:id="rId119"/>
      <p:boldItalic r:id="rId120"/>
    </p:embeddedFont>
    <p:embeddedFont>
      <p:font typeface="Merriweather"/>
      <p:regular r:id="rId121"/>
      <p:bold r:id="rId122"/>
      <p:italic r:id="rId123"/>
      <p:boldItalic r:id="rId1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D301CFE-A2EB-4CC8-8A13-D8589CA25351}">
  <a:tblStyle styleId="{4D301CFE-A2EB-4CC8-8A13-D8589CA25351}" styleName="Table_0">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102998E-DE00-4DD8-8576-D69526A5DD02}"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Roboto-regular.fntdata"/><Relationship Id="rId106" Type="http://schemas.openxmlformats.org/officeDocument/2006/relationships/font" Target="fonts/RobotoThin-boldItalic.fntdata"/><Relationship Id="rId105" Type="http://schemas.openxmlformats.org/officeDocument/2006/relationships/font" Target="fonts/RobotoThin-italic.fntdata"/><Relationship Id="rId104" Type="http://schemas.openxmlformats.org/officeDocument/2006/relationships/font" Target="fonts/RobotoThin-bold.fntdata"/><Relationship Id="rId109" Type="http://schemas.openxmlformats.org/officeDocument/2006/relationships/font" Target="fonts/Roboto-italic.fntdata"/><Relationship Id="rId108" Type="http://schemas.openxmlformats.org/officeDocument/2006/relationships/font" Target="fonts/Roboto-bold.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RobotoThin-regular.fntdata"/><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121" Type="http://schemas.openxmlformats.org/officeDocument/2006/relationships/font" Target="fonts/Merriweather-regular.fntdata"/><Relationship Id="rId25" Type="http://schemas.openxmlformats.org/officeDocument/2006/relationships/slide" Target="slides/slide19.xml"/><Relationship Id="rId120" Type="http://schemas.openxmlformats.org/officeDocument/2006/relationships/font" Target="fonts/MerriweatherBlack-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24" Type="http://schemas.openxmlformats.org/officeDocument/2006/relationships/font" Target="fonts/Merriweather-boldItalic.fntdata"/><Relationship Id="rId123" Type="http://schemas.openxmlformats.org/officeDocument/2006/relationships/font" Target="fonts/Merriweather-italic.fntdata"/><Relationship Id="rId122" Type="http://schemas.openxmlformats.org/officeDocument/2006/relationships/font" Target="fonts/Merriweather-bold.fntdata"/><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11" Type="http://schemas.openxmlformats.org/officeDocument/2006/relationships/slide" Target="slides/slide5.xml"/><Relationship Id="rId99" Type="http://schemas.openxmlformats.org/officeDocument/2006/relationships/slide" Target="slides/slide93.xml"/><Relationship Id="rId10" Type="http://schemas.openxmlformats.org/officeDocument/2006/relationships/slide" Target="slides/slide4.xml"/><Relationship Id="rId98" Type="http://schemas.openxmlformats.org/officeDocument/2006/relationships/slide" Target="slides/slide92.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8" Type="http://schemas.openxmlformats.org/officeDocument/2006/relationships/font" Target="fonts/EBGaramond-boldItalic.fntdata"/><Relationship Id="rId117" Type="http://schemas.openxmlformats.org/officeDocument/2006/relationships/font" Target="fonts/EBGaramond-italic.fntdata"/><Relationship Id="rId116" Type="http://schemas.openxmlformats.org/officeDocument/2006/relationships/font" Target="fonts/EBGaramond-bold.fntdata"/><Relationship Id="rId115" Type="http://schemas.openxmlformats.org/officeDocument/2006/relationships/font" Target="fonts/EBGaramond-regular.fntdata"/><Relationship Id="rId119" Type="http://schemas.openxmlformats.org/officeDocument/2006/relationships/font" Target="fonts/MerriweatherBlack-bold.fntdata"/><Relationship Id="rId15" Type="http://schemas.openxmlformats.org/officeDocument/2006/relationships/slide" Target="slides/slide9.xml"/><Relationship Id="rId110" Type="http://schemas.openxmlformats.org/officeDocument/2006/relationships/font" Target="fonts/Roboto-boldItalic.fntdata"/><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font" Target="fonts/EBGaramondMedium-boldItalic.fntdata"/><Relationship Id="rId18" Type="http://schemas.openxmlformats.org/officeDocument/2006/relationships/slide" Target="slides/slide12.xml"/><Relationship Id="rId113" Type="http://schemas.openxmlformats.org/officeDocument/2006/relationships/font" Target="fonts/EBGaramondMedium-italic.fntdata"/><Relationship Id="rId112" Type="http://schemas.openxmlformats.org/officeDocument/2006/relationships/font" Target="fonts/EBGaramondMedium-bold.fntdata"/><Relationship Id="rId111" Type="http://schemas.openxmlformats.org/officeDocument/2006/relationships/font" Target="fonts/EBGaramondMedium-regular.fntdata"/><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dafee0e80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dafee0e80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ddd7e835a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ddd7e835a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029c72cd1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029c72cd1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e142f2bde9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e142f2bde9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e142f2bde9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e142f2bde9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029c72cd1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029c72cd1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e142f2bd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e142f2bd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e142f2bde9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e142f2bde9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e142f2bde9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e142f2bde9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029c72cd1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029c72cd1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e142f2bde9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e142f2bde9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dafee0e80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dafee0e80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e142f2bde9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e142f2bde9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dafee0e80c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dafee0e80c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ddd7e835a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ddd7e835a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ddd7e835a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ddd7e835a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ddd7e835a6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ddd7e835a6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ddd7e835a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ddd7e835a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ddd7e835a6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ddd7e835a6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ddd7e835a6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ddd7e835a6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ddd7e835a6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ddd7e835a6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ddd7e835a6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ddd7e835a6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dafee0e80c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dafee0e80c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ddd7e835a6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ddd7e835a6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ddd7e835a6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ddd7e835a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ddd7e835a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ddd7e835a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ddd7e835a6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ddd7e835a6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ddd7e835a6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ddd7e835a6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ddd7e835a6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ddd7e835a6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ddd7e835a6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ddd7e835a6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ddd7e835a6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ddd7e835a6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ddd7e835a6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ddd7e835a6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ddd7e835a6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ddd7e835a6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dafee0e80c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dafee0e80c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ddd7e835a6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ddd7e835a6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ddd7e835a6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ddd7e835a6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ddd7e835a6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ddd7e835a6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ddd7e835a6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ddd7e835a6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ddd7e835a6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ddd7e835a6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ddd7e835a6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ddd7e835a6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ddd7e835a6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ddd7e835a6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ddd7e835a6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ddd7e835a6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ddd7e835a6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ddd7e835a6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ddd7e835a6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ddd7e835a6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ddd7e835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ddd7e835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ddd7e835a6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ddd7e835a6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ddd7e835a6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ddd7e835a6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ddd7e835a6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ddd7e835a6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ddd7e835a6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ddd7e835a6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ddd7e835a6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ddd7e835a6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2ddd7e835a6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2ddd7e835a6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ddd7e835a6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ddd7e835a6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ddd7e835a6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ddd7e835a6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ddd7e835a6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ddd7e835a6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ddd7e835a6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ddd7e835a6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ddd7e835a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ddd7e835a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ddd7e835a6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2ddd7e835a6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ddd7e835a6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ddd7e835a6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dafee0e80c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dafee0e80c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029c72cd1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2029c72cd1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e02b0e984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2e02b0e984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e02b0e984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2e02b0e984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e02b0e984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2e02b0e984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e02b0e984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2e02b0e984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e02b0e984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e02b0e984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e02b0e984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e02b0e984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ddd7e835a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ddd7e835a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e08b36c23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e08b36c23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2e02b0e984b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2e02b0e984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2dafee0e80c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2dafee0e80c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2de75dee52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2de75dee52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2de75dee5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2de75dee5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2de75dee52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2de75dee52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2de75dee52a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2de75dee52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de75dee52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2de75dee52a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de75dee52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de75dee52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2de75dee52a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2de75dee52a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ddd7e835a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ddd7e835a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2de75dee52a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2de75dee52a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2de75dee52a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2de75dee52a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2de75dee52a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2de75dee52a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de75dee52a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2de75dee52a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029c72cd1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2029c72cd1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de75dee52a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2de75dee52a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2de75dee52a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2de75dee52a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de75dee52a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2de75dee52a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2dafee0e80c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2dafee0e80c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2e08b36c231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2e08b36c231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ddd7e835a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ddd7e835a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2e08b36c231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2e08b36c231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2e08b36c231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2e08b36c231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2dafee0e80c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2dafee0e80c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2e08b36c231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2e08b36c23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2e08b36c231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2e08b36c231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2e08b36c231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2e08b36c231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2e08b36c231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2e08b36c231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c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hyperlink" Target="http://mediavida.com/foro/mascotas/p2" TargetMode="External"/><Relationship Id="rId4" Type="http://schemas.openxmlformats.org/officeDocument/2006/relationships/hyperlink" Target="http://mediavida.com/foro/mascotas/p2" TargetMode="External"/><Relationship Id="rId5" Type="http://schemas.openxmlformats.org/officeDocument/2006/relationships/hyperlink" Target="https://www.grupostelegram.net/mascotas.html" TargetMode="External"/><Relationship Id="rId6" Type="http://schemas.openxmlformats.org/officeDocument/2006/relationships/hyperlink" Target="https://www.gruposwats.com/mascotas.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hyperlink" Target="https://es.semrush.com/blog/informacion-competitiva-gratuita-sobre-redes-sociales/" TargetMode="External"/><Relationship Id="rId4" Type="http://schemas.openxmlformats.org/officeDocument/2006/relationships/hyperlink" Target="https://metricool.com/es/analisis-competencia-redes-sociales/" TargetMode="External"/><Relationship Id="rId5" Type="http://schemas.openxmlformats.org/officeDocument/2006/relationships/hyperlink" Target="https://blog.hootsuite.com/es/analisis-competitivo-redes-sociales/" TargetMode="External"/><Relationship Id="rId6" Type="http://schemas.openxmlformats.org/officeDocument/2006/relationships/hyperlink" Target="https://sproutsocial.com/es/insights/herramientas-para-analizar-a-tu-competencia/" TargetMode="External"/><Relationship Id="rId7" Type="http://schemas.openxmlformats.org/officeDocument/2006/relationships/hyperlink" Target="https://sproutsocial.com/insights/social-media-competitive-analysi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hyperlink" Target="https://mejores-tiendas.es/mascotas/las-10-mejores-tiendas-de-mascotas-online-en-espana/" TargetMode="External"/><Relationship Id="rId4" Type="http://schemas.openxmlformats.org/officeDocument/2006/relationships/hyperlink" Target="https://www.similarweb.com/website/zooplus.es/#competitor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8.png"/><Relationship Id="rId4" Type="http://schemas.openxmlformats.org/officeDocument/2006/relationships/hyperlink" Target="https://pictory.ai/blog/facebook-vs-instagram-2023-which-has-the-brighter-future#:~:text=Recent%20data%20suggests%20that%20Instagram,Instagram%20more%20than%20Facebook%20now."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4.png"/><Relationship Id="rId4" Type="http://schemas.openxmlformats.org/officeDocument/2006/relationships/hyperlink" Target="https://blog.hubspot.es/marketing/mejor-hora-para-publicar-en-redes-sociales#facebook"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15.png"/><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1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image" Target="../media/image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 Id="rId3" Type="http://schemas.openxmlformats.org/officeDocument/2006/relationships/image" Target="../media/image1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image" Target="../media/image1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2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hyperlink" Target="https://unavidaonline.com/estadisticas-redes-sociales/" TargetMode="Externa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 Id="rId3" Type="http://schemas.openxmlformats.org/officeDocument/2006/relationships/image" Target="../media/image26.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image" Target="../media/image2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 Id="rId3" Type="http://schemas.openxmlformats.org/officeDocument/2006/relationships/image" Target="../media/image2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 Id="rId3" Type="http://schemas.openxmlformats.org/officeDocument/2006/relationships/image" Target="../media/image2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image" Target="../media/image3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image" Target="../media/image2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 Id="rId3" Type="http://schemas.openxmlformats.org/officeDocument/2006/relationships/image" Target="../media/image3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4.xml"/><Relationship Id="rId3" Type="http://schemas.openxmlformats.org/officeDocument/2006/relationships/image" Target="../media/image3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5.xml"/><Relationship Id="rId3" Type="http://schemas.openxmlformats.org/officeDocument/2006/relationships/image" Target="../media/image3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6.xml"/><Relationship Id="rId3" Type="http://schemas.openxmlformats.org/officeDocument/2006/relationships/image" Target="../media/image32.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7.xml"/><Relationship Id="rId3" Type="http://schemas.openxmlformats.org/officeDocument/2006/relationships/image" Target="../media/image2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8.xml"/><Relationship Id="rId3" Type="http://schemas.openxmlformats.org/officeDocument/2006/relationships/image" Target="../media/image33.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9.xml"/><Relationship Id="rId3" Type="http://schemas.openxmlformats.org/officeDocument/2006/relationships/image" Target="../media/image38.png"/><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3.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0.xml"/><Relationship Id="rId3" Type="http://schemas.openxmlformats.org/officeDocument/2006/relationships/image" Target="../media/image34.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1.xml"/><Relationship Id="rId3" Type="http://schemas.openxmlformats.org/officeDocument/2006/relationships/image" Target="../media/image37.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4.xml"/><Relationship Id="rId3" Type="http://schemas.openxmlformats.org/officeDocument/2006/relationships/image" Target="../media/image39.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5.xml"/><Relationship Id="rId3" Type="http://schemas.openxmlformats.org/officeDocument/2006/relationships/image" Target="../media/image45.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6.xml"/><Relationship Id="rId3" Type="http://schemas.openxmlformats.org/officeDocument/2006/relationships/image" Target="../media/image42.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7.xml"/><Relationship Id="rId3" Type="http://schemas.openxmlformats.org/officeDocument/2006/relationships/image" Target="../media/image4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8.xml"/><Relationship Id="rId3" Type="http://schemas.openxmlformats.org/officeDocument/2006/relationships/image" Target="../media/image46.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9.xml"/><Relationship Id="rId3" Type="http://schemas.openxmlformats.org/officeDocument/2006/relationships/image" Target="../media/image4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1.xml"/><Relationship Id="rId3" Type="http://schemas.openxmlformats.org/officeDocument/2006/relationships/image" Target="../media/image54.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2.xml"/><Relationship Id="rId3" Type="http://schemas.openxmlformats.org/officeDocument/2006/relationships/image" Target="../media/image48.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3.xml"/><Relationship Id="rId3" Type="http://schemas.openxmlformats.org/officeDocument/2006/relationships/image" Target="../media/image47.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5.xml"/><Relationship Id="rId3" Type="http://schemas.openxmlformats.org/officeDocument/2006/relationships/image" Target="../media/image40.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6.xml"/><Relationship Id="rId3" Type="http://schemas.openxmlformats.org/officeDocument/2006/relationships/image" Target="../media/image44.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7.xml"/><Relationship Id="rId3" Type="http://schemas.openxmlformats.org/officeDocument/2006/relationships/image" Target="../media/image49.png"/><Relationship Id="rId4" Type="http://schemas.openxmlformats.org/officeDocument/2006/relationships/image" Target="../media/image51.png"/><Relationship Id="rId5" Type="http://schemas.openxmlformats.org/officeDocument/2006/relationships/image" Target="../media/image50.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0.xml"/><Relationship Id="rId3" Type="http://schemas.openxmlformats.org/officeDocument/2006/relationships/image" Target="../media/image52.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1.xml"/><Relationship Id="rId3" Type="http://schemas.openxmlformats.org/officeDocument/2006/relationships/image" Target="../media/image53.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3.xml"/><Relationship Id="rId3" Type="http://schemas.openxmlformats.org/officeDocument/2006/relationships/hyperlink" Target="https://www.misitioweb.com?utm_source=boletin&amp;utm_medium=email&amp;utm_campaign=boletin_2024&amp;utm_id=boletin_abril_2024&amp;utm_content=productos_recomendados" TargetMode="Externa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5.xml"/><Relationship Id="rId3" Type="http://schemas.openxmlformats.org/officeDocument/2006/relationships/hyperlink" Target="https://www.misitioweb.com?utm_source=boletin&amp;utm_medium=email&amp;utm_campaign=boletin_2024&amp;utm_id=boletin_abril_2024&amp;utm_content=productos_recomendados" TargetMode="Externa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262275" y="2173725"/>
            <a:ext cx="6127500" cy="1035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ca" sz="4600"/>
              <a:t>Redes Sociales</a:t>
            </a:r>
            <a:endParaRPr b="1" sz="4600"/>
          </a:p>
        </p:txBody>
      </p:sp>
      <p:sp>
        <p:nvSpPr>
          <p:cNvPr id="65" name="Google Shape;65;p13"/>
          <p:cNvSpPr txBox="1"/>
          <p:nvPr/>
        </p:nvSpPr>
        <p:spPr>
          <a:xfrm>
            <a:off x="4028400" y="3481200"/>
            <a:ext cx="5115600" cy="1662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ca" sz="2400">
                <a:solidFill>
                  <a:srgbClr val="EFEFEF"/>
                </a:solidFill>
                <a:latin typeface="Roboto Thin"/>
                <a:ea typeface="Roboto Thin"/>
                <a:cs typeface="Roboto Thin"/>
                <a:sym typeface="Roboto Thin"/>
              </a:rPr>
              <a:t>Andreu, Soukaïna, Muhammad Haris,</a:t>
            </a:r>
            <a:endParaRPr sz="2400">
              <a:solidFill>
                <a:srgbClr val="EFEFEF"/>
              </a:solidFill>
              <a:latin typeface="Roboto Thin"/>
              <a:ea typeface="Roboto Thin"/>
              <a:cs typeface="Roboto Thin"/>
              <a:sym typeface="Roboto Thin"/>
            </a:endParaRPr>
          </a:p>
          <a:p>
            <a:pPr indent="0" lvl="0" marL="0" rtl="0" algn="r">
              <a:spcBef>
                <a:spcPts val="0"/>
              </a:spcBef>
              <a:spcAft>
                <a:spcPts val="0"/>
              </a:spcAft>
              <a:buNone/>
            </a:pPr>
            <a:r>
              <a:rPr lang="ca" sz="2400">
                <a:solidFill>
                  <a:srgbClr val="EFEFEF"/>
                </a:solidFill>
                <a:latin typeface="Roboto Thin"/>
                <a:ea typeface="Roboto Thin"/>
                <a:cs typeface="Roboto Thin"/>
                <a:sym typeface="Roboto Thin"/>
              </a:rPr>
              <a:t>Manuel y Arnau</a:t>
            </a:r>
            <a:endParaRPr sz="2400">
              <a:solidFill>
                <a:srgbClr val="EFEFEF"/>
              </a:solidFill>
              <a:latin typeface="Roboto Thin"/>
              <a:ea typeface="Roboto Thin"/>
              <a:cs typeface="Roboto Thin"/>
              <a:sym typeface="Roboto Thin"/>
            </a:endParaRPr>
          </a:p>
          <a:p>
            <a:pPr indent="0" lvl="0" marL="0" rtl="0" algn="r">
              <a:spcBef>
                <a:spcPts val="0"/>
              </a:spcBef>
              <a:spcAft>
                <a:spcPts val="0"/>
              </a:spcAft>
              <a:buNone/>
            </a:pPr>
            <a:r>
              <a:t/>
            </a:r>
            <a:endParaRPr sz="2400">
              <a:solidFill>
                <a:srgbClr val="EFEFEF"/>
              </a:solidFill>
              <a:latin typeface="Roboto Thin"/>
              <a:ea typeface="Roboto Thin"/>
              <a:cs typeface="Roboto Thin"/>
              <a:sym typeface="Roboto Thin"/>
            </a:endParaRPr>
          </a:p>
          <a:p>
            <a:pPr indent="0" lvl="0" marL="0" rtl="0" algn="r">
              <a:spcBef>
                <a:spcPts val="0"/>
              </a:spcBef>
              <a:spcAft>
                <a:spcPts val="0"/>
              </a:spcAft>
              <a:buNone/>
            </a:pPr>
            <a:r>
              <a:rPr lang="ca" sz="2400">
                <a:solidFill>
                  <a:srgbClr val="EFEFEF"/>
                </a:solidFill>
                <a:latin typeface="Roboto Thin"/>
                <a:ea typeface="Roboto Thin"/>
                <a:cs typeface="Roboto Thin"/>
                <a:sym typeface="Roboto Thin"/>
              </a:rPr>
              <a:t>Marketing en Internet - Q2 2023-2024</a:t>
            </a:r>
            <a:endParaRPr/>
          </a:p>
        </p:txBody>
      </p:sp>
      <p:pic>
        <p:nvPicPr>
          <p:cNvPr id="66" name="Google Shape;66;p13"/>
          <p:cNvPicPr preferRelativeResize="0"/>
          <p:nvPr/>
        </p:nvPicPr>
        <p:blipFill>
          <a:blip r:embed="rId3">
            <a:alphaModFix/>
          </a:blip>
          <a:stretch>
            <a:fillRect/>
          </a:stretch>
        </p:blipFill>
        <p:spPr>
          <a:xfrm>
            <a:off x="1782550" y="525975"/>
            <a:ext cx="5459349" cy="1170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graphicFrame>
        <p:nvGraphicFramePr>
          <p:cNvPr id="118" name="Google Shape;118;p22"/>
          <p:cNvGraphicFramePr/>
          <p:nvPr/>
        </p:nvGraphicFramePr>
        <p:xfrm>
          <a:off x="104713" y="514938"/>
          <a:ext cx="3000000" cy="3000000"/>
        </p:xfrm>
        <a:graphic>
          <a:graphicData uri="http://schemas.openxmlformats.org/drawingml/2006/table">
            <a:tbl>
              <a:tblPr>
                <a:noFill/>
                <a:tableStyleId>{4D301CFE-A2EB-4CC8-8A13-D8589CA25351}</a:tableStyleId>
              </a:tblPr>
              <a:tblGrid>
                <a:gridCol w="1436350"/>
                <a:gridCol w="5056275"/>
                <a:gridCol w="2441950"/>
              </a:tblGrid>
              <a:tr h="846550">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Red Social</a:t>
                      </a:r>
                      <a:endParaRPr b="1" sz="15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Táctica y Estratégia</a:t>
                      </a:r>
                      <a:endParaRPr b="1" sz="15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Dónde?</a:t>
                      </a:r>
                      <a:endParaRPr b="1" sz="15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r>
              <a:tr h="84655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Reddit</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B7B7B7"/>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Nos involucramos en varios subreddits para responder preguntas, ofrecer consejos y ayudar en lo que necesites. Además, en nuestro propio subreddit, daremos actualizaciones y estaremos disponibles para brindar soporte y resolver dudas.</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ca" sz="1000">
                          <a:latin typeface="EB Garamond Medium"/>
                          <a:ea typeface="EB Garamond Medium"/>
                          <a:cs typeface="EB Garamond Medium"/>
                          <a:sym typeface="EB Garamond Medium"/>
                        </a:rPr>
                        <a:t>r/Mascotas, r/Gatos, r/Perros, r/Animales, r/GatosDePie, r/educacionAnimal, r/animalesTontos, r/GatosDivertidos, </a:t>
                      </a:r>
                      <a:r>
                        <a:rPr lang="ca" sz="1000">
                          <a:solidFill>
                            <a:srgbClr val="1155CC"/>
                          </a:solidFill>
                          <a:latin typeface="EB Garamond Medium"/>
                          <a:ea typeface="EB Garamond Medium"/>
                          <a:cs typeface="EB Garamond Medium"/>
                          <a:sym typeface="EB Garamond Medium"/>
                        </a:rPr>
                        <a:t>r/GatiGos</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10013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Facebook Grupos</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B7B7B7"/>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En estos grupos, nos dedicamos a resolver dudas relacionadas con mascotas, ofrecer sugerencias sobre productos y atraer a nuestra tienda con ofertas y promociones especiales.Compartir artículos sobre cuidado de mascotas, proporcionando un acceso directo a nuestro blog para obtener información más detallada.</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ca" sz="1000">
                          <a:latin typeface="EB Garamond Medium"/>
                          <a:ea typeface="EB Garamond Medium"/>
                          <a:cs typeface="EB Garamond Medium"/>
                          <a:sym typeface="EB Garamond Medium"/>
                        </a:rPr>
                        <a:t>"Amantes de los Perros en España",</a:t>
                      </a:r>
                      <a:endParaRPr sz="10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lang="ca" sz="1000">
                          <a:latin typeface="EB Garamond Medium"/>
                          <a:ea typeface="EB Garamond Medium"/>
                          <a:cs typeface="EB Garamond Medium"/>
                          <a:sym typeface="EB Garamond Medium"/>
                        </a:rPr>
                        <a:t>"Gatos Adoptados en España", "Amigos de los Animales en España", "Veterinarios en España"</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60007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MediaVida</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B7B7B7"/>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En el foro, ofrecemos respuestas claras a preguntas sobre mascotas y recomendamos productos relevantes. También promovemos ofertas en nuestra tienda y compartimos artículos útiles con enlaces directos a nuestro blog.</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000" u="sng">
                          <a:solidFill>
                            <a:srgbClr val="1155CC"/>
                          </a:solidFill>
                          <a:latin typeface="EB Garamond Medium"/>
                          <a:ea typeface="EB Garamond Medium"/>
                          <a:cs typeface="EB Garamond Medium"/>
                          <a:sym typeface="EB Garamond Medium"/>
                          <a:hlinkClick r:id="rId3">
                            <a:extLst>
                              <a:ext uri="{A12FA001-AC4F-418D-AE19-62706E023703}">
                                <ahyp:hlinkClr val="tx"/>
                              </a:ext>
                            </a:extLst>
                          </a:hlinkClick>
                        </a:rPr>
                        <a:t>mediavida.com/foro/mascotas/p2</a:t>
                      </a:r>
                      <a:endParaRPr sz="1000" u="sng">
                        <a:solidFill>
                          <a:srgbClr val="1155CC"/>
                        </a:solidFill>
                        <a:latin typeface="EB Garamond Medium"/>
                        <a:ea typeface="EB Garamond Medium"/>
                        <a:cs typeface="EB Garamond Medium"/>
                        <a:sym typeface="EB Garamond Medium"/>
                        <a:hlinkClick r:id="rId4">
                          <a:extLst>
                            <a:ext uri="{A12FA001-AC4F-418D-AE19-62706E023703}">
                              <ahyp:hlinkClr val="tx"/>
                            </a:ext>
                          </a:extLst>
                        </a:hlinkClick>
                      </a:endParaRPr>
                    </a:p>
                    <a:p>
                      <a:pPr indent="0" lvl="0" marL="0" rtl="0" algn="ctr">
                        <a:lnSpc>
                          <a:spcPct val="115000"/>
                        </a:lnSpc>
                        <a:spcBef>
                          <a:spcPts val="0"/>
                        </a:spcBef>
                        <a:spcAft>
                          <a:spcPts val="0"/>
                        </a:spcAft>
                        <a:buNone/>
                      </a:pPr>
                      <a:r>
                        <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81915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Grupos de WhatsApp y Telegram</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B7B7B7"/>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Crear un catálogo en Telegram y en WhatsApp Business y participar en grupos de dueños de mascotas en España para compartir contenido relevante y ofrecer consejos sobre cuidado de mascotas, además de promover productos a través del catálogo.</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000" u="sng">
                          <a:solidFill>
                            <a:srgbClr val="1155CC"/>
                          </a:solidFill>
                          <a:latin typeface="EB Garamond Medium"/>
                          <a:ea typeface="EB Garamond Medium"/>
                          <a:cs typeface="EB Garamond Medium"/>
                          <a:sym typeface="EB Garamond Medium"/>
                          <a:hlinkClick r:id="rId5">
                            <a:extLst>
                              <a:ext uri="{A12FA001-AC4F-418D-AE19-62706E023703}">
                                <ahyp:hlinkClr val="tx"/>
                              </a:ext>
                            </a:extLst>
                          </a:hlinkClick>
                        </a:rPr>
                        <a:t>grupostelegram.net/mascotas.html</a:t>
                      </a:r>
                      <a:endParaRPr sz="1000" u="sng">
                        <a:solidFill>
                          <a:srgbClr val="1155CC"/>
                        </a:solidFill>
                        <a:latin typeface="EB Garamond Medium"/>
                        <a:ea typeface="EB Garamond Medium"/>
                        <a:cs typeface="EB Garamond Medium"/>
                        <a:sym typeface="EB Garamond Medium"/>
                      </a:endParaRPr>
                    </a:p>
                    <a:p>
                      <a:pPr indent="0" lvl="0" marL="0" rtl="0" algn="ctr">
                        <a:lnSpc>
                          <a:spcPct val="115000"/>
                        </a:lnSpc>
                        <a:spcBef>
                          <a:spcPts val="0"/>
                        </a:spcBef>
                        <a:spcAft>
                          <a:spcPts val="0"/>
                        </a:spcAft>
                        <a:buNone/>
                      </a:pPr>
                      <a:r>
                        <a:rPr lang="ca" sz="1000" u="sng">
                          <a:solidFill>
                            <a:srgbClr val="1155CC"/>
                          </a:solidFill>
                          <a:latin typeface="EB Garamond Medium"/>
                          <a:ea typeface="EB Garamond Medium"/>
                          <a:cs typeface="EB Garamond Medium"/>
                          <a:sym typeface="EB Garamond Medium"/>
                          <a:hlinkClick r:id="rId6">
                            <a:extLst>
                              <a:ext uri="{A12FA001-AC4F-418D-AE19-62706E023703}">
                                <ahyp:hlinkClr val="tx"/>
                              </a:ext>
                            </a:extLst>
                          </a:hlinkClick>
                        </a:rPr>
                        <a:t>gruposwats.com/mascotas.html</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421200" y="1670850"/>
            <a:ext cx="8301600" cy="180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Identificar acciones o campañas</a:t>
            </a:r>
            <a:endParaRPr sz="5200">
              <a:latin typeface="Merriweather Black"/>
              <a:ea typeface="Merriweather Black"/>
              <a:cs typeface="Merriweather Black"/>
              <a:sym typeface="Merriweather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nvSpPr>
        <p:spPr>
          <a:xfrm>
            <a:off x="0" y="-161650"/>
            <a:ext cx="31080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2800">
                <a:latin typeface="EB Garamond"/>
                <a:ea typeface="EB Garamond"/>
                <a:cs typeface="EB Garamond"/>
                <a:sym typeface="EB Garamond"/>
              </a:rPr>
              <a:t>Campañas </a:t>
            </a:r>
            <a:endParaRPr b="1" sz="2700">
              <a:solidFill>
                <a:schemeClr val="dk1"/>
              </a:solidFill>
              <a:latin typeface="EB Garamond"/>
              <a:ea typeface="EB Garamond"/>
              <a:cs typeface="EB Garamond"/>
              <a:sym typeface="EB Garamond"/>
            </a:endParaRPr>
          </a:p>
        </p:txBody>
      </p:sp>
      <p:sp>
        <p:nvSpPr>
          <p:cNvPr id="129" name="Google Shape;129;p24"/>
          <p:cNvSpPr txBox="1"/>
          <p:nvPr/>
        </p:nvSpPr>
        <p:spPr>
          <a:xfrm>
            <a:off x="1799525" y="0"/>
            <a:ext cx="73446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100">
                <a:solidFill>
                  <a:schemeClr val="dk1"/>
                </a:solidFill>
                <a:latin typeface="Roboto"/>
                <a:ea typeface="Roboto"/>
                <a:cs typeface="Roboto"/>
                <a:sym typeface="Roboto"/>
              </a:rPr>
              <a:t>BF = Black Friday    NV = Navida</a:t>
            </a:r>
            <a:r>
              <a:rPr b="1" lang="ca" sz="1100">
                <a:solidFill>
                  <a:schemeClr val="dk1"/>
                </a:solidFill>
                <a:latin typeface="Roboto"/>
                <a:ea typeface="Roboto"/>
                <a:cs typeface="Roboto"/>
                <a:sym typeface="Roboto"/>
              </a:rPr>
              <a:t>d    </a:t>
            </a:r>
            <a:r>
              <a:rPr b="1" lang="ca" sz="1100">
                <a:solidFill>
                  <a:schemeClr val="dk1"/>
                </a:solidFill>
                <a:latin typeface="Roboto"/>
                <a:ea typeface="Roboto"/>
                <a:cs typeface="Roboto"/>
                <a:sym typeface="Roboto"/>
              </a:rPr>
              <a:t>DIP = Dia del Perro  TPP = Tráfico Pagado Permanente   TC = Tráfico Cotidiano</a:t>
            </a:r>
            <a:endParaRPr b="1" sz="1100">
              <a:solidFill>
                <a:schemeClr val="dk1"/>
              </a:solidFill>
              <a:latin typeface="Roboto"/>
              <a:ea typeface="Roboto"/>
              <a:cs typeface="Roboto"/>
              <a:sym typeface="Roboto"/>
            </a:endParaRPr>
          </a:p>
        </p:txBody>
      </p:sp>
      <p:graphicFrame>
        <p:nvGraphicFramePr>
          <p:cNvPr id="130" name="Google Shape;130;p24"/>
          <p:cNvGraphicFramePr/>
          <p:nvPr/>
        </p:nvGraphicFramePr>
        <p:xfrm>
          <a:off x="449950" y="552025"/>
          <a:ext cx="3000000" cy="3000000"/>
        </p:xfrm>
        <a:graphic>
          <a:graphicData uri="http://schemas.openxmlformats.org/drawingml/2006/table">
            <a:tbl>
              <a:tblPr>
                <a:noFill/>
                <a:tableStyleId>{E102998E-DE00-4DD8-8576-D69526A5DD02}</a:tableStyleId>
              </a:tblPr>
              <a:tblGrid>
                <a:gridCol w="752725"/>
                <a:gridCol w="501825"/>
                <a:gridCol w="491775"/>
                <a:gridCol w="327000"/>
                <a:gridCol w="833025"/>
                <a:gridCol w="692500"/>
                <a:gridCol w="782825"/>
                <a:gridCol w="893225"/>
                <a:gridCol w="582100"/>
                <a:gridCol w="1013675"/>
              </a:tblGrid>
              <a:tr h="581525">
                <a:tc>
                  <a:txBody>
                    <a:bodyPr/>
                    <a:lstStyle/>
                    <a:p>
                      <a:pPr indent="0" lvl="0" marL="0" rtl="0" algn="ctr">
                        <a:spcBef>
                          <a:spcPts val="0"/>
                        </a:spcBef>
                        <a:spcAft>
                          <a:spcPts val="0"/>
                        </a:spcAft>
                        <a:buNone/>
                      </a:pPr>
                      <a:r>
                        <a:rPr b="1" lang="ca" sz="700">
                          <a:latin typeface="EB Garamond"/>
                          <a:ea typeface="EB Garamond"/>
                          <a:cs typeface="EB Garamond"/>
                          <a:sym typeface="EB Garamond"/>
                        </a:rPr>
                        <a:t>NOMBRE</a:t>
                      </a:r>
                      <a:endParaRPr b="1" sz="700">
                        <a:latin typeface="EB Garamond"/>
                        <a:ea typeface="EB Garamond"/>
                        <a:cs typeface="EB Garamond"/>
                        <a:sym typeface="EB Garamond"/>
                      </a:endParaRPr>
                    </a:p>
                  </a:txBody>
                  <a:tcPr marT="63500" marB="63500" marR="63500" marL="63500">
                    <a:solidFill>
                      <a:srgbClr val="C9DAF8"/>
                    </a:solidFill>
                  </a:tcPr>
                </a:tc>
                <a:tc gridSpan="2">
                  <a:txBody>
                    <a:bodyPr/>
                    <a:lstStyle/>
                    <a:p>
                      <a:pPr indent="0" lvl="0" marL="0" rtl="0" algn="ctr">
                        <a:spcBef>
                          <a:spcPts val="0"/>
                        </a:spcBef>
                        <a:spcAft>
                          <a:spcPts val="0"/>
                        </a:spcAft>
                        <a:buNone/>
                      </a:pPr>
                      <a:r>
                        <a:rPr b="1" lang="ca" sz="700">
                          <a:latin typeface="EB Garamond"/>
                          <a:ea typeface="EB Garamond"/>
                          <a:cs typeface="EB Garamond"/>
                          <a:sym typeface="EB Garamond"/>
                        </a:rPr>
                        <a:t>VISITAS</a:t>
                      </a:r>
                      <a:endParaRPr b="1" sz="700">
                        <a:latin typeface="EB Garamond"/>
                        <a:ea typeface="EB Garamond"/>
                        <a:cs typeface="EB Garamond"/>
                        <a:sym typeface="EB Garamond"/>
                      </a:endParaRPr>
                    </a:p>
                  </a:txBody>
                  <a:tcPr marT="63500" marB="63500" marR="63500" marL="63500">
                    <a:solidFill>
                      <a:srgbClr val="C9DAF8"/>
                    </a:solidFill>
                  </a:tcPr>
                </a:tc>
                <a:tc hMerge="1"/>
                <a:tc>
                  <a:txBody>
                    <a:bodyPr/>
                    <a:lstStyle/>
                    <a:p>
                      <a:pPr indent="0" lvl="0" marL="0" rtl="0" algn="ctr">
                        <a:spcBef>
                          <a:spcPts val="0"/>
                        </a:spcBef>
                        <a:spcAft>
                          <a:spcPts val="0"/>
                        </a:spcAft>
                        <a:buNone/>
                      </a:pPr>
                      <a:r>
                        <a:rPr b="1" lang="ca" sz="700">
                          <a:latin typeface="EB Garamond"/>
                          <a:ea typeface="EB Garamond"/>
                          <a:cs typeface="EB Garamond"/>
                          <a:sym typeface="EB Garamond"/>
                        </a:rPr>
                        <a:t>T</a:t>
                      </a:r>
                      <a:endParaRPr b="1" sz="700">
                        <a:latin typeface="EB Garamond"/>
                        <a:ea typeface="EB Garamond"/>
                        <a:cs typeface="EB Garamond"/>
                        <a:sym typeface="EB Garamond"/>
                      </a:endParaRPr>
                    </a:p>
                    <a:p>
                      <a:pPr indent="0" lvl="0" marL="0" rtl="0" algn="ctr">
                        <a:spcBef>
                          <a:spcPts val="0"/>
                        </a:spcBef>
                        <a:spcAft>
                          <a:spcPts val="0"/>
                        </a:spcAft>
                        <a:buNone/>
                      </a:pPr>
                      <a:r>
                        <a:rPr b="1" lang="ca" sz="700">
                          <a:latin typeface="EB Garamond"/>
                          <a:ea typeface="EB Garamond"/>
                          <a:cs typeface="EB Garamond"/>
                          <a:sym typeface="EB Garamond"/>
                        </a:rPr>
                        <a:t>I</a:t>
                      </a:r>
                      <a:endParaRPr b="1" sz="700">
                        <a:latin typeface="EB Garamond"/>
                        <a:ea typeface="EB Garamond"/>
                        <a:cs typeface="EB Garamond"/>
                        <a:sym typeface="EB Garamond"/>
                      </a:endParaRPr>
                    </a:p>
                    <a:p>
                      <a:pPr indent="0" lvl="0" marL="0" rtl="0" algn="ctr">
                        <a:spcBef>
                          <a:spcPts val="0"/>
                        </a:spcBef>
                        <a:spcAft>
                          <a:spcPts val="0"/>
                        </a:spcAft>
                        <a:buNone/>
                      </a:pPr>
                      <a:r>
                        <a:rPr b="1" lang="ca" sz="700">
                          <a:latin typeface="EB Garamond"/>
                          <a:ea typeface="EB Garamond"/>
                          <a:cs typeface="EB Garamond"/>
                          <a:sym typeface="EB Garamond"/>
                        </a:rPr>
                        <a:t>P</a:t>
                      </a:r>
                      <a:endParaRPr b="1" sz="700">
                        <a:latin typeface="EB Garamond"/>
                        <a:ea typeface="EB Garamond"/>
                        <a:cs typeface="EB Garamond"/>
                        <a:sym typeface="EB Garamond"/>
                      </a:endParaRPr>
                    </a:p>
                    <a:p>
                      <a:pPr indent="0" lvl="0" marL="0" rtl="0" algn="ctr">
                        <a:spcBef>
                          <a:spcPts val="0"/>
                        </a:spcBef>
                        <a:spcAft>
                          <a:spcPts val="0"/>
                        </a:spcAft>
                        <a:buNone/>
                      </a:pPr>
                      <a:r>
                        <a:rPr b="1" lang="ca" sz="700">
                          <a:latin typeface="EB Garamond"/>
                          <a:ea typeface="EB Garamond"/>
                          <a:cs typeface="EB Garamond"/>
                          <a:sym typeface="EB Garamond"/>
                        </a:rPr>
                        <a:t>O</a:t>
                      </a:r>
                      <a:endParaRPr b="1" sz="700">
                        <a:latin typeface="EB Garamond"/>
                        <a:ea typeface="EB Garamond"/>
                        <a:cs typeface="EB Garamond"/>
                        <a:sym typeface="EB Garamond"/>
                      </a:endParaRPr>
                    </a:p>
                  </a:txBody>
                  <a:tcPr marT="63500" marB="63500" marR="63500" marL="63500">
                    <a:solidFill>
                      <a:srgbClr val="C9DAF8"/>
                    </a:solidFill>
                  </a:tcPr>
                </a:tc>
                <a:tc>
                  <a:txBody>
                    <a:bodyPr/>
                    <a:lstStyle/>
                    <a:p>
                      <a:pPr indent="0" lvl="0" marL="0" rtl="0" algn="ctr">
                        <a:spcBef>
                          <a:spcPts val="0"/>
                        </a:spcBef>
                        <a:spcAft>
                          <a:spcPts val="0"/>
                        </a:spcAft>
                        <a:buNone/>
                      </a:pPr>
                      <a:r>
                        <a:rPr b="1" lang="ca" sz="700">
                          <a:latin typeface="EB Garamond"/>
                          <a:ea typeface="EB Garamond"/>
                          <a:cs typeface="EB Garamond"/>
                          <a:sym typeface="EB Garamond"/>
                        </a:rPr>
                        <a:t>OBJETIVO</a:t>
                      </a:r>
                      <a:endParaRPr b="1" sz="700">
                        <a:latin typeface="EB Garamond"/>
                        <a:ea typeface="EB Garamond"/>
                        <a:cs typeface="EB Garamond"/>
                        <a:sym typeface="EB Garamond"/>
                      </a:endParaRPr>
                    </a:p>
                  </a:txBody>
                  <a:tcPr marT="63500" marB="63500" marR="63500" marL="63500">
                    <a:solidFill>
                      <a:srgbClr val="C9DAF8"/>
                    </a:solidFill>
                  </a:tcPr>
                </a:tc>
                <a:tc>
                  <a:txBody>
                    <a:bodyPr/>
                    <a:lstStyle/>
                    <a:p>
                      <a:pPr indent="0" lvl="0" marL="0" rtl="0" algn="ctr">
                        <a:spcBef>
                          <a:spcPts val="0"/>
                        </a:spcBef>
                        <a:spcAft>
                          <a:spcPts val="0"/>
                        </a:spcAft>
                        <a:buNone/>
                      </a:pPr>
                      <a:r>
                        <a:rPr b="1" lang="ca" sz="700">
                          <a:latin typeface="EB Garamond"/>
                          <a:ea typeface="EB Garamond"/>
                          <a:cs typeface="EB Garamond"/>
                          <a:sym typeface="EB Garamond"/>
                        </a:rPr>
                        <a:t>REDES</a:t>
                      </a:r>
                      <a:endParaRPr b="1" sz="700">
                        <a:latin typeface="EB Garamond"/>
                        <a:ea typeface="EB Garamond"/>
                        <a:cs typeface="EB Garamond"/>
                        <a:sym typeface="EB Garamond"/>
                      </a:endParaRPr>
                    </a:p>
                  </a:txBody>
                  <a:tcPr marT="63500" marB="63500" marR="63500" marL="63500">
                    <a:solidFill>
                      <a:srgbClr val="C9DAF8"/>
                    </a:solidFill>
                  </a:tcPr>
                </a:tc>
                <a:tc>
                  <a:txBody>
                    <a:bodyPr/>
                    <a:lstStyle/>
                    <a:p>
                      <a:pPr indent="0" lvl="0" marL="0" rtl="0" algn="ctr">
                        <a:spcBef>
                          <a:spcPts val="0"/>
                        </a:spcBef>
                        <a:spcAft>
                          <a:spcPts val="0"/>
                        </a:spcAft>
                        <a:buNone/>
                      </a:pPr>
                      <a:r>
                        <a:rPr b="1" lang="ca" sz="700">
                          <a:latin typeface="EB Garamond"/>
                          <a:ea typeface="EB Garamond"/>
                          <a:cs typeface="EB Garamond"/>
                          <a:sym typeface="EB Garamond"/>
                        </a:rPr>
                        <a:t>CONTENIDOS</a:t>
                      </a:r>
                      <a:endParaRPr b="1" sz="700">
                        <a:latin typeface="EB Garamond"/>
                        <a:ea typeface="EB Garamond"/>
                        <a:cs typeface="EB Garamond"/>
                        <a:sym typeface="EB Garamond"/>
                      </a:endParaRPr>
                    </a:p>
                  </a:txBody>
                  <a:tcPr marT="63500" marB="63500" marR="63500" marL="63500">
                    <a:solidFill>
                      <a:srgbClr val="C9DAF8"/>
                    </a:solidFill>
                  </a:tcPr>
                </a:tc>
                <a:tc>
                  <a:txBody>
                    <a:bodyPr/>
                    <a:lstStyle/>
                    <a:p>
                      <a:pPr indent="0" lvl="0" marL="0" rtl="0" algn="ctr">
                        <a:spcBef>
                          <a:spcPts val="0"/>
                        </a:spcBef>
                        <a:spcAft>
                          <a:spcPts val="0"/>
                        </a:spcAft>
                        <a:buNone/>
                      </a:pPr>
                      <a:r>
                        <a:rPr b="1" lang="ca" sz="700">
                          <a:latin typeface="EB Garamond"/>
                          <a:ea typeface="EB Garamond"/>
                          <a:cs typeface="EB Garamond"/>
                          <a:sym typeface="EB Garamond"/>
                        </a:rPr>
                        <a:t>SEGMENTACIÓN</a:t>
                      </a:r>
                      <a:endParaRPr b="1" sz="700">
                        <a:latin typeface="EB Garamond"/>
                        <a:ea typeface="EB Garamond"/>
                        <a:cs typeface="EB Garamond"/>
                        <a:sym typeface="EB Garamond"/>
                      </a:endParaRPr>
                    </a:p>
                    <a:p>
                      <a:pPr indent="0" lvl="0" marL="0" rtl="0" algn="l">
                        <a:spcBef>
                          <a:spcPts val="0"/>
                        </a:spcBef>
                        <a:spcAft>
                          <a:spcPts val="0"/>
                        </a:spcAft>
                        <a:buNone/>
                      </a:pPr>
                      <a:r>
                        <a:t/>
                      </a:r>
                      <a:endParaRPr b="1" sz="700">
                        <a:latin typeface="EB Garamond"/>
                        <a:ea typeface="EB Garamond"/>
                        <a:cs typeface="EB Garamond"/>
                        <a:sym typeface="EB Garamond"/>
                      </a:endParaRPr>
                    </a:p>
                  </a:txBody>
                  <a:tcPr marT="63500" marB="63500" marR="63500" marL="63500">
                    <a:solidFill>
                      <a:srgbClr val="C9DAF8"/>
                    </a:solidFill>
                  </a:tcPr>
                </a:tc>
                <a:tc>
                  <a:txBody>
                    <a:bodyPr/>
                    <a:lstStyle/>
                    <a:p>
                      <a:pPr indent="0" lvl="0" marL="0" rtl="0" algn="ctr">
                        <a:spcBef>
                          <a:spcPts val="0"/>
                        </a:spcBef>
                        <a:spcAft>
                          <a:spcPts val="0"/>
                        </a:spcAft>
                        <a:buNone/>
                      </a:pPr>
                      <a:r>
                        <a:rPr b="1" lang="ca" sz="700">
                          <a:latin typeface="EB Garamond"/>
                          <a:ea typeface="EB Garamond"/>
                          <a:cs typeface="EB Garamond"/>
                          <a:sym typeface="EB Garamond"/>
                        </a:rPr>
                        <a:t>FECHAS</a:t>
                      </a:r>
                      <a:endParaRPr b="1" sz="700">
                        <a:latin typeface="EB Garamond"/>
                        <a:ea typeface="EB Garamond"/>
                        <a:cs typeface="EB Garamond"/>
                        <a:sym typeface="EB Garamond"/>
                      </a:endParaRPr>
                    </a:p>
                  </a:txBody>
                  <a:tcPr marT="63500" marB="63500" marR="63500" marL="63500">
                    <a:solidFill>
                      <a:srgbClr val="C9DAF8"/>
                    </a:solidFill>
                  </a:tcPr>
                </a:tc>
                <a:tc>
                  <a:txBody>
                    <a:bodyPr/>
                    <a:lstStyle/>
                    <a:p>
                      <a:pPr indent="0" lvl="0" marL="0" rtl="0" algn="ctr">
                        <a:spcBef>
                          <a:spcPts val="0"/>
                        </a:spcBef>
                        <a:spcAft>
                          <a:spcPts val="0"/>
                        </a:spcAft>
                        <a:buNone/>
                      </a:pPr>
                      <a:r>
                        <a:rPr b="1" lang="ca" sz="700">
                          <a:latin typeface="EB Garamond"/>
                          <a:ea typeface="EB Garamond"/>
                          <a:cs typeface="EB Garamond"/>
                          <a:sym typeface="EB Garamond"/>
                        </a:rPr>
                        <a:t>PÁGINAS</a:t>
                      </a:r>
                      <a:endParaRPr b="1" sz="700">
                        <a:latin typeface="EB Garamond"/>
                        <a:ea typeface="EB Garamond"/>
                        <a:cs typeface="EB Garamond"/>
                        <a:sym typeface="EB Garamond"/>
                      </a:endParaRPr>
                    </a:p>
                  </a:txBody>
                  <a:tcPr marT="63500" marB="63500" marR="63500" marL="63500">
                    <a:solidFill>
                      <a:srgbClr val="C9DAF8"/>
                    </a:solidFill>
                  </a:tcPr>
                </a:tc>
              </a:tr>
              <a:tr h="581525">
                <a:tc>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TPP</a:t>
                      </a:r>
                      <a:endParaRPr sz="700">
                        <a:latin typeface="EB Garamond"/>
                        <a:ea typeface="EB Garamond"/>
                        <a:cs typeface="EB Garamond"/>
                        <a:sym typeface="EB Garamond"/>
                      </a:endParaRPr>
                    </a:p>
                  </a:txBody>
                  <a:tcPr marT="63500" marB="63500" marR="63500" marL="63500">
                    <a:solidFill>
                      <a:srgbClr val="C9DAF8"/>
                    </a:solidFill>
                  </a:tcPr>
                </a:tc>
                <a:tc grid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95.414</a:t>
                      </a:r>
                      <a:endParaRPr sz="700">
                        <a:latin typeface="EB Garamond"/>
                        <a:ea typeface="EB Garamond"/>
                        <a:cs typeface="EB Garamond"/>
                        <a:sym typeface="EB Garamond"/>
                      </a:endParaRPr>
                    </a:p>
                  </a:txBody>
                  <a:tcPr marT="63500" marB="63500" marR="63500" marL="63500"/>
                </a:tc>
                <a:tc hMerge="1"/>
                <a:tc>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A</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Atraer nuevos visitantes mediante ADS</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Instagram</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Facebook</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Posts Destacados sobre Productos</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LO = ESP</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ED &gt;= 16  y &lt;= 55</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Interés en Mascotas</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1 Ene - 30 Jun</a:t>
                      </a:r>
                      <a:endParaRPr sz="7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PI</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Más vendidos</a:t>
                      </a:r>
                      <a:endParaRPr sz="700">
                        <a:latin typeface="EB Garamond"/>
                        <a:ea typeface="EB Garamond"/>
                        <a:cs typeface="EB Garamond"/>
                        <a:sym typeface="EB Garamond"/>
                      </a:endParaRPr>
                    </a:p>
                  </a:txBody>
                  <a:tcPr marT="63500" marB="63500" marR="63500" marL="63500"/>
                </a:tc>
              </a:tr>
              <a:tr h="358400">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TC</a:t>
                      </a:r>
                      <a:endParaRPr sz="700">
                        <a:latin typeface="EB Garamond"/>
                        <a:ea typeface="EB Garamond"/>
                        <a:cs typeface="EB Garamond"/>
                        <a:sym typeface="EB Garamond"/>
                      </a:endParaRPr>
                    </a:p>
                  </a:txBody>
                  <a:tcPr marT="63500" marB="63500" marR="63500" marL="63500">
                    <a:solidFill>
                      <a:srgbClr val="C9DAF8"/>
                    </a:solidFill>
                  </a:tcPr>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7.426</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2.638</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A</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Atraer visitantes mediante actividades en RRSS</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rPr lang="ca" sz="700">
                          <a:latin typeface="EB Garamond"/>
                          <a:ea typeface="EB Garamond"/>
                          <a:cs typeface="EB Garamond"/>
                          <a:sym typeface="EB Garamond"/>
                        </a:rPr>
                        <a:t>Instagram</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Tiktok</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Facebook</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Twitter</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YouTube</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Perfil de la Red Social</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l">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NO</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Siempre Activa</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PI</a:t>
                      </a:r>
                      <a:endParaRPr sz="700">
                        <a:latin typeface="EB Garamond"/>
                        <a:ea typeface="EB Garamond"/>
                        <a:cs typeface="EB Garamond"/>
                        <a:sym typeface="EB Garamond"/>
                      </a:endParaRPr>
                    </a:p>
                  </a:txBody>
                  <a:tcPr marT="63500" marB="63500" marR="63500" marL="63500"/>
                </a:tc>
              </a:tr>
              <a:tr h="446300">
                <a:tc vMerge="1"/>
                <a:tc vMerge="1"/>
                <a:tc>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4.788</a:t>
                      </a:r>
                      <a:endParaRPr sz="7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700">
                          <a:latin typeface="EB Garamond"/>
                          <a:ea typeface="EB Garamond"/>
                          <a:cs typeface="EB Garamond"/>
                          <a:sym typeface="EB Garamond"/>
                        </a:rPr>
                        <a:t>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F</a:t>
                      </a:r>
                      <a:endParaRPr sz="700">
                        <a:latin typeface="EB Garamond"/>
                        <a:ea typeface="EB Garamond"/>
                        <a:cs typeface="EB Garamond"/>
                        <a:sym typeface="EB Garamond"/>
                      </a:endParaRPr>
                    </a:p>
                  </a:txBody>
                  <a:tcPr marT="63500" marB="63500" marR="63500" marL="63500"/>
                </a:tc>
                <a:tc vMerge="1"/>
                <a:tc vMerge="1"/>
                <a:tc vMerge="1"/>
                <a:tc vMerge="1"/>
                <a:tc vMerge="1"/>
                <a:tc vMerge="1"/>
              </a:tr>
              <a:tr h="362225">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BF</a:t>
                      </a:r>
                      <a:endParaRPr sz="700">
                        <a:latin typeface="EB Garamond"/>
                        <a:ea typeface="EB Garamond"/>
                        <a:cs typeface="EB Garamond"/>
                        <a:sym typeface="EB Garamond"/>
                      </a:endParaRPr>
                    </a:p>
                  </a:txBody>
                  <a:tcPr marT="63500" marB="63500" marR="63500" marL="63500">
                    <a:solidFill>
                      <a:srgbClr val="C9DAF8"/>
                    </a:solidFill>
                  </a:tcPr>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9.100</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5.873</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A</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Ofrecer descuentos por Black Friday</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Instagram</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Tiktok</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Facebook</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Posts, Historias, Reels y TikToks sobre BF y ofertas</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LO = ESP</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ED &gt;= 16  y &lt;= 55</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18 - 31 Nov</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PI</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Especial BF</a:t>
                      </a:r>
                      <a:endParaRPr sz="700">
                        <a:latin typeface="EB Garamond"/>
                        <a:ea typeface="EB Garamond"/>
                        <a:cs typeface="EB Garamond"/>
                        <a:sym typeface="EB Garamond"/>
                      </a:endParaRPr>
                    </a:p>
                  </a:txBody>
                  <a:tcPr marT="63500" marB="63500" marR="63500" marL="63500"/>
                </a:tc>
              </a:tr>
              <a:tr h="362225">
                <a:tc vMerge="1"/>
                <a:tc vMerge="1"/>
                <a:tc>
                  <a:txBody>
                    <a:bodyPr/>
                    <a:lstStyle/>
                    <a:p>
                      <a:pPr indent="0" lvl="0" marL="0" rtl="0" algn="ctr">
                        <a:spcBef>
                          <a:spcPts val="0"/>
                        </a:spcBef>
                        <a:spcAft>
                          <a:spcPts val="0"/>
                        </a:spcAft>
                        <a:buNone/>
                      </a:pPr>
                      <a:r>
                        <a:rPr lang="ca" sz="700">
                          <a:latin typeface="EB Garamond"/>
                          <a:ea typeface="EB Garamond"/>
                          <a:cs typeface="EB Garamond"/>
                          <a:sym typeface="EB Garamond"/>
                        </a:rPr>
                        <a:t>3.227</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F</a:t>
                      </a:r>
                      <a:endParaRPr sz="700">
                        <a:latin typeface="EB Garamond"/>
                        <a:ea typeface="EB Garamond"/>
                        <a:cs typeface="EB Garamond"/>
                        <a:sym typeface="EB Garamond"/>
                      </a:endParaRPr>
                    </a:p>
                  </a:txBody>
                  <a:tcPr marT="63500" marB="63500" marR="63500" marL="63500"/>
                </a:tc>
                <a:tc vMerge="1"/>
                <a:tc vMerge="1"/>
                <a:tc vMerge="1"/>
                <a:tc vMerge="1"/>
                <a:tc vMerge="1"/>
                <a:tc vMerge="1"/>
              </a:tr>
              <a:tr h="362225">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NV</a:t>
                      </a:r>
                      <a:endParaRPr sz="700">
                        <a:latin typeface="EB Garamond"/>
                        <a:ea typeface="EB Garamond"/>
                        <a:cs typeface="EB Garamond"/>
                        <a:sym typeface="EB Garamond"/>
                      </a:endParaRPr>
                    </a:p>
                  </a:txBody>
                  <a:tcPr marT="63500" marB="63500" marR="63500" marL="63500">
                    <a:solidFill>
                      <a:srgbClr val="C9DAF8"/>
                    </a:solidFill>
                  </a:tcPr>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11.231</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7.391</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A</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Ofrecer descuentos para regalar en Navidad</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Instagram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Facebook</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Posts, Historias, Reels y TikToks sobre NV y ofertas</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LO = ESP</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ED &gt;= 16  y &lt;= 55</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1 - 25 Dic</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PI</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Especial NV</a:t>
                      </a:r>
                      <a:endParaRPr sz="700">
                        <a:latin typeface="EB Garamond"/>
                        <a:ea typeface="EB Garamond"/>
                        <a:cs typeface="EB Garamond"/>
                        <a:sym typeface="EB Garamond"/>
                      </a:endParaRPr>
                    </a:p>
                  </a:txBody>
                  <a:tcPr marT="63500" marB="63500" marR="63500" marL="63500"/>
                </a:tc>
              </a:tr>
              <a:tr h="442450">
                <a:tc vMerge="1"/>
                <a:tc vMerge="1"/>
                <a:tc>
                  <a:txBody>
                    <a:bodyPr/>
                    <a:lstStyle/>
                    <a:p>
                      <a:pPr indent="0" lvl="0" marL="0" rtl="0" algn="ctr">
                        <a:spcBef>
                          <a:spcPts val="0"/>
                        </a:spcBef>
                        <a:spcAft>
                          <a:spcPts val="0"/>
                        </a:spcAft>
                        <a:buNone/>
                      </a:pPr>
                      <a:r>
                        <a:rPr lang="ca" sz="700">
                          <a:latin typeface="EB Garamond"/>
                          <a:ea typeface="EB Garamond"/>
                          <a:cs typeface="EB Garamond"/>
                          <a:sym typeface="EB Garamond"/>
                        </a:rPr>
                        <a:t>3.840</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F</a:t>
                      </a:r>
                      <a:endParaRPr sz="700">
                        <a:latin typeface="EB Garamond"/>
                        <a:ea typeface="EB Garamond"/>
                        <a:cs typeface="EB Garamond"/>
                        <a:sym typeface="EB Garamond"/>
                      </a:endParaRPr>
                    </a:p>
                  </a:txBody>
                  <a:tcPr marT="63500" marB="63500" marR="63500" marL="63500"/>
                </a:tc>
                <a:tc vMerge="1"/>
                <a:tc vMerge="1"/>
                <a:tc vMerge="1"/>
                <a:tc vMerge="1"/>
                <a:tc vMerge="1"/>
                <a:tc vMerge="1"/>
              </a:tr>
              <a:tr h="362225">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DIP</a:t>
                      </a:r>
                      <a:endParaRPr sz="700">
                        <a:latin typeface="EB Garamond"/>
                        <a:ea typeface="EB Garamond"/>
                        <a:cs typeface="EB Garamond"/>
                        <a:sym typeface="EB Garamond"/>
                      </a:endParaRPr>
                    </a:p>
                  </a:txBody>
                  <a:tcPr marT="63500" marB="63500" marR="63500" marL="63500">
                    <a:solidFill>
                      <a:srgbClr val="C9DAF8"/>
                    </a:solidFill>
                  </a:tcPr>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6.081</a:t>
                      </a:r>
                      <a:endParaRPr sz="7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700">
                          <a:latin typeface="EB Garamond"/>
                          <a:ea typeface="EB Garamond"/>
                          <a:cs typeface="EB Garamond"/>
                          <a:sym typeface="EB Garamond"/>
                        </a:rPr>
                        <a:t>4.455</a:t>
                      </a:r>
                      <a:endParaRPr sz="700">
                        <a:latin typeface="EB Garamond"/>
                        <a:ea typeface="EB Garamond"/>
                        <a:cs typeface="EB Garamond"/>
                        <a:sym typeface="EB Garamond"/>
                      </a:endParaRPr>
                    </a:p>
                  </a:txBody>
                  <a:tcPr marT="63500" marB="63500" marR="63500" marL="63500">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ca" sz="700">
                          <a:latin typeface="EB Garamond"/>
                          <a:ea typeface="EB Garamond"/>
                          <a:cs typeface="EB Garamond"/>
                          <a:sym typeface="EB Garamond"/>
                        </a:rPr>
                        <a:t>A</a:t>
                      </a:r>
                      <a:endParaRPr sz="700">
                        <a:latin typeface="EB Garamond"/>
                        <a:ea typeface="EB Garamond"/>
                        <a:cs typeface="EB Garamond"/>
                        <a:sym typeface="EB Garamond"/>
                      </a:endParaRPr>
                    </a:p>
                  </a:txBody>
                  <a:tcPr marT="63500" marB="63500" marR="63500" marL="63500">
                    <a:lnB cap="flat" cmpd="sng" w="12700">
                      <a:solidFill>
                        <a:srgbClr val="000000"/>
                      </a:solidFill>
                      <a:prstDash val="solid"/>
                      <a:round/>
                      <a:headEnd len="sm" w="sm" type="none"/>
                      <a:tailEnd len="sm" w="sm" type="none"/>
                    </a:lnB>
                  </a:tcPr>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Ofrecer descuentos por el dia del perro</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Instagram</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Tiktok</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Facebook</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Posts, Historias, Reels y TikToks sobre DIP y ofertas</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LO = ESP</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ED &gt;= 16  y &lt;= 55</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11 - 21 Jul</a:t>
                      </a:r>
                      <a:endParaRPr sz="7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PI</a:t>
                      </a:r>
                      <a:endParaRPr sz="700">
                        <a:latin typeface="EB Garamond"/>
                        <a:ea typeface="EB Garamond"/>
                        <a:cs typeface="EB Garamond"/>
                        <a:sym typeface="EB Garamond"/>
                      </a:endParaRPr>
                    </a:p>
                    <a:p>
                      <a:pPr indent="0" lvl="0" marL="0" rtl="0" algn="ctr">
                        <a:spcBef>
                          <a:spcPts val="0"/>
                        </a:spcBef>
                        <a:spcAft>
                          <a:spcPts val="0"/>
                        </a:spcAft>
                        <a:buNone/>
                      </a:pPr>
                      <a:r>
                        <a:rPr lang="ca" sz="700">
                          <a:latin typeface="EB Garamond"/>
                          <a:ea typeface="EB Garamond"/>
                          <a:cs typeface="EB Garamond"/>
                          <a:sym typeface="EB Garamond"/>
                        </a:rPr>
                        <a:t>Especial DIP</a:t>
                      </a:r>
                      <a:endParaRPr sz="700">
                        <a:latin typeface="EB Garamond"/>
                        <a:ea typeface="EB Garamond"/>
                        <a:cs typeface="EB Garamond"/>
                        <a:sym typeface="EB Garamond"/>
                      </a:endParaRPr>
                    </a:p>
                  </a:txBody>
                  <a:tcPr marT="63500" marB="63500" marR="63500" marL="63500"/>
                </a:tc>
              </a:tr>
              <a:tr h="442450">
                <a:tc vMerge="1"/>
                <a:tc vMerge="1"/>
                <a:tc>
                  <a:txBody>
                    <a:bodyPr/>
                    <a:lstStyle/>
                    <a:p>
                      <a:pPr indent="0" lvl="0" marL="0" rtl="0" algn="ctr">
                        <a:spcBef>
                          <a:spcPts val="0"/>
                        </a:spcBef>
                        <a:spcAft>
                          <a:spcPts val="0"/>
                        </a:spcAft>
                        <a:buNone/>
                      </a:pPr>
                      <a:r>
                        <a:rPr lang="ca" sz="700">
                          <a:latin typeface="EB Garamond"/>
                          <a:ea typeface="EB Garamond"/>
                          <a:cs typeface="EB Garamond"/>
                          <a:sym typeface="EB Garamond"/>
                        </a:rPr>
                        <a:t>1.626</a:t>
                      </a:r>
                      <a:endParaRPr sz="7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ca" sz="700">
                          <a:latin typeface="EB Garamond"/>
                          <a:ea typeface="EB Garamond"/>
                          <a:cs typeface="EB Garamond"/>
                          <a:sym typeface="EB Garamond"/>
                        </a:rPr>
                        <a:t>F</a:t>
                      </a:r>
                      <a:endParaRPr sz="7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vMerge="1"/>
                <a:tc vMerge="1"/>
                <a:tc vMerge="1"/>
                <a:tc vMerge="1"/>
                <a:tc vMerge="1"/>
                <a:tc vMerge="1"/>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nvSpPr>
        <p:spPr>
          <a:xfrm>
            <a:off x="0" y="-161650"/>
            <a:ext cx="31080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2800">
                <a:latin typeface="EB Garamond"/>
                <a:ea typeface="EB Garamond"/>
                <a:cs typeface="EB Garamond"/>
                <a:sym typeface="EB Garamond"/>
              </a:rPr>
              <a:t>Campañas </a:t>
            </a:r>
            <a:endParaRPr b="1" sz="2700">
              <a:solidFill>
                <a:schemeClr val="dk1"/>
              </a:solidFill>
              <a:latin typeface="EB Garamond"/>
              <a:ea typeface="EB Garamond"/>
              <a:cs typeface="EB Garamond"/>
              <a:sym typeface="EB Garamond"/>
            </a:endParaRPr>
          </a:p>
        </p:txBody>
      </p:sp>
      <p:sp>
        <p:nvSpPr>
          <p:cNvPr id="136" name="Google Shape;136;p25"/>
          <p:cNvSpPr txBox="1"/>
          <p:nvPr/>
        </p:nvSpPr>
        <p:spPr>
          <a:xfrm>
            <a:off x="2142600" y="0"/>
            <a:ext cx="70014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100">
                <a:solidFill>
                  <a:schemeClr val="dk1"/>
                </a:solidFill>
                <a:latin typeface="Roboto"/>
                <a:ea typeface="Roboto"/>
                <a:cs typeface="Roboto"/>
                <a:sym typeface="Roboto"/>
              </a:rPr>
              <a:t>DIM = Dia de la Mascota    DIG = Dia del Gato    SS = Sorteos Semanales</a:t>
            </a:r>
            <a:endParaRPr b="1" sz="1100">
              <a:solidFill>
                <a:schemeClr val="dk1"/>
              </a:solidFill>
              <a:latin typeface="Roboto"/>
              <a:ea typeface="Roboto"/>
              <a:cs typeface="Roboto"/>
              <a:sym typeface="Roboto"/>
            </a:endParaRPr>
          </a:p>
        </p:txBody>
      </p:sp>
      <p:graphicFrame>
        <p:nvGraphicFramePr>
          <p:cNvPr id="137" name="Google Shape;137;p25"/>
          <p:cNvGraphicFramePr/>
          <p:nvPr/>
        </p:nvGraphicFramePr>
        <p:xfrm>
          <a:off x="534975" y="1351013"/>
          <a:ext cx="3000000" cy="3000000"/>
        </p:xfrm>
        <a:graphic>
          <a:graphicData uri="http://schemas.openxmlformats.org/drawingml/2006/table">
            <a:tbl>
              <a:tblPr>
                <a:noFill/>
                <a:tableStyleId>{E102998E-DE00-4DD8-8576-D69526A5DD02}</a:tableStyleId>
              </a:tblPr>
              <a:tblGrid>
                <a:gridCol w="773350"/>
                <a:gridCol w="515575"/>
                <a:gridCol w="505250"/>
                <a:gridCol w="327000"/>
                <a:gridCol w="855850"/>
                <a:gridCol w="711475"/>
                <a:gridCol w="804275"/>
                <a:gridCol w="917700"/>
                <a:gridCol w="598050"/>
                <a:gridCol w="1041450"/>
              </a:tblGrid>
              <a:tr h="425300">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DIG</a:t>
                      </a:r>
                      <a:endParaRPr sz="800">
                        <a:latin typeface="EB Garamond"/>
                        <a:ea typeface="EB Garamond"/>
                        <a:cs typeface="EB Garamond"/>
                        <a:sym typeface="EB Garamond"/>
                      </a:endParaRPr>
                    </a:p>
                  </a:txBody>
                  <a:tcPr marT="63500" marB="63500" marR="63500" marL="63500">
                    <a:solidFill>
                      <a:srgbClr val="C9DAF8"/>
                    </a:solidFill>
                  </a:tcPr>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7.469</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800">
                          <a:latin typeface="EB Garamond"/>
                          <a:ea typeface="EB Garamond"/>
                          <a:cs typeface="EB Garamond"/>
                          <a:sym typeface="EB Garamond"/>
                        </a:rPr>
                        <a:t>4.792</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800">
                          <a:latin typeface="EB Garamond"/>
                          <a:ea typeface="EB Garamond"/>
                          <a:cs typeface="EB Garamond"/>
                          <a:sym typeface="EB Garamond"/>
                        </a:rPr>
                        <a:t>A</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Ofrecer descuentos por el dia del gato</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Instagram</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Tiktok</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Facebook</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Posts, Historias, Reels y TikToks sobre DIG  y ofertas</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LO = ESP</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ED &gt;= 16  y &lt;= 55</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28 Jul - 8 Ago</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PI</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Especial DIG</a:t>
                      </a:r>
                      <a:endParaRPr sz="800">
                        <a:latin typeface="EB Garamond"/>
                        <a:ea typeface="EB Garamond"/>
                        <a:cs typeface="EB Garamond"/>
                        <a:sym typeface="EB Garamond"/>
                      </a:endParaRPr>
                    </a:p>
                  </a:txBody>
                  <a:tcPr marT="63500" marB="63500" marR="63500" marL="63500"/>
                </a:tc>
              </a:tr>
              <a:tr h="519525">
                <a:tc vMerge="1"/>
                <a:tc vMerge="1"/>
                <a:tc>
                  <a:txBody>
                    <a:bodyPr/>
                    <a:lstStyle/>
                    <a:p>
                      <a:pPr indent="0" lvl="0" marL="0" rtl="0" algn="ctr">
                        <a:spcBef>
                          <a:spcPts val="0"/>
                        </a:spcBef>
                        <a:spcAft>
                          <a:spcPts val="0"/>
                        </a:spcAft>
                        <a:buNone/>
                      </a:pPr>
                      <a:r>
                        <a:rPr lang="ca" sz="800">
                          <a:latin typeface="EB Garamond"/>
                          <a:ea typeface="EB Garamond"/>
                          <a:cs typeface="EB Garamond"/>
                          <a:sym typeface="EB Garamond"/>
                        </a:rPr>
                        <a:t>2.677</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800">
                          <a:latin typeface="EB Garamond"/>
                          <a:ea typeface="EB Garamond"/>
                          <a:cs typeface="EB Garamond"/>
                          <a:sym typeface="EB Garamond"/>
                        </a:rPr>
                        <a:t>F</a:t>
                      </a:r>
                      <a:endParaRPr sz="800">
                        <a:latin typeface="EB Garamond"/>
                        <a:ea typeface="EB Garamond"/>
                        <a:cs typeface="EB Garamond"/>
                        <a:sym typeface="EB Garamond"/>
                      </a:endParaRPr>
                    </a:p>
                  </a:txBody>
                  <a:tcPr marT="63500" marB="63500" marR="63500" marL="63500"/>
                </a:tc>
                <a:tc vMerge="1"/>
                <a:tc vMerge="1"/>
                <a:tc vMerge="1"/>
                <a:tc vMerge="1"/>
                <a:tc vMerge="1"/>
                <a:tc vMerge="1"/>
              </a:tr>
              <a:tr h="425300">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DIM</a:t>
                      </a:r>
                      <a:endParaRPr sz="800">
                        <a:latin typeface="EB Garamond"/>
                        <a:ea typeface="EB Garamond"/>
                        <a:cs typeface="EB Garamond"/>
                        <a:sym typeface="EB Garamond"/>
                      </a:endParaRPr>
                    </a:p>
                  </a:txBody>
                  <a:tcPr marT="63500" marB="63500" marR="63500" marL="63500">
                    <a:solidFill>
                      <a:srgbClr val="C9DAF8"/>
                    </a:solidFill>
                  </a:tcPr>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16.805</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800">
                          <a:latin typeface="EB Garamond"/>
                          <a:ea typeface="EB Garamond"/>
                          <a:cs typeface="EB Garamond"/>
                          <a:sym typeface="EB Garamond"/>
                        </a:rPr>
                        <a:t>11.452</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800">
                          <a:latin typeface="EB Garamond"/>
                          <a:ea typeface="EB Garamond"/>
                          <a:cs typeface="EB Garamond"/>
                          <a:sym typeface="EB Garamond"/>
                        </a:rPr>
                        <a:t>A</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Ofrecer descuentos por dia de la mascota</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Instagram</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Tiktok</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Facebook</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Posts, Historias, Reels y TikToks sobre DIM y ofertas</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LO = ESP</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ED &gt;= 16  y &lt;= 55</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24 Sep - 4 Oct</a:t>
                      </a:r>
                      <a:endParaRPr sz="800">
                        <a:latin typeface="EB Garamond"/>
                        <a:ea typeface="EB Garamond"/>
                        <a:cs typeface="EB Garamond"/>
                        <a:sym typeface="EB Garamond"/>
                      </a:endParaRPr>
                    </a:p>
                  </a:txBody>
                  <a:tcPr marT="63500" marB="63500" marR="63500" marL="63500"/>
                </a:tc>
                <a:tc row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PI</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Especial DIM</a:t>
                      </a:r>
                      <a:endParaRPr sz="800">
                        <a:latin typeface="EB Garamond"/>
                        <a:ea typeface="EB Garamond"/>
                        <a:cs typeface="EB Garamond"/>
                        <a:sym typeface="EB Garamond"/>
                      </a:endParaRPr>
                    </a:p>
                  </a:txBody>
                  <a:tcPr marT="63500" marB="63500" marR="63500" marL="63500"/>
                </a:tc>
              </a:tr>
              <a:tr h="519525">
                <a:tc vMerge="1"/>
                <a:tc vMerge="1"/>
                <a:tc>
                  <a:txBody>
                    <a:bodyPr/>
                    <a:lstStyle/>
                    <a:p>
                      <a:pPr indent="0" lvl="0" marL="0" rtl="0" algn="ctr">
                        <a:spcBef>
                          <a:spcPts val="0"/>
                        </a:spcBef>
                        <a:spcAft>
                          <a:spcPts val="0"/>
                        </a:spcAft>
                        <a:buNone/>
                      </a:pPr>
                      <a:r>
                        <a:rPr lang="ca" sz="800">
                          <a:latin typeface="EB Garamond"/>
                          <a:ea typeface="EB Garamond"/>
                          <a:cs typeface="EB Garamond"/>
                          <a:sym typeface="EB Garamond"/>
                        </a:rPr>
                        <a:t>5.353</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800">
                          <a:latin typeface="EB Garamond"/>
                          <a:ea typeface="EB Garamond"/>
                          <a:cs typeface="EB Garamond"/>
                          <a:sym typeface="EB Garamond"/>
                        </a:rPr>
                        <a:t>F</a:t>
                      </a:r>
                      <a:endParaRPr sz="800">
                        <a:latin typeface="EB Garamond"/>
                        <a:ea typeface="EB Garamond"/>
                        <a:cs typeface="EB Garamond"/>
                        <a:sym typeface="EB Garamond"/>
                      </a:endParaRPr>
                    </a:p>
                  </a:txBody>
                  <a:tcPr marT="63500" marB="63500" marR="63500" marL="63500"/>
                </a:tc>
                <a:tc vMerge="1"/>
                <a:tc vMerge="1"/>
                <a:tc vMerge="1"/>
                <a:tc vMerge="1"/>
                <a:tc vMerge="1"/>
                <a:tc vMerge="1"/>
              </a:tr>
              <a:tr h="551825">
                <a:tc>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SS</a:t>
                      </a:r>
                      <a:endParaRPr sz="800">
                        <a:latin typeface="EB Garamond"/>
                        <a:ea typeface="EB Garamond"/>
                        <a:cs typeface="EB Garamond"/>
                        <a:sym typeface="EB Garamond"/>
                      </a:endParaRPr>
                    </a:p>
                  </a:txBody>
                  <a:tcPr marT="63500" marB="63500" marR="63500" marL="63500">
                    <a:solidFill>
                      <a:srgbClr val="C9DAF8"/>
                    </a:solidFill>
                  </a:tcPr>
                </a:tc>
                <a:tc gridSpan="2">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6.041</a:t>
                      </a:r>
                      <a:endParaRPr sz="800">
                        <a:latin typeface="EB Garamond"/>
                        <a:ea typeface="EB Garamond"/>
                        <a:cs typeface="EB Garamond"/>
                        <a:sym typeface="EB Garamond"/>
                      </a:endParaRPr>
                    </a:p>
                  </a:txBody>
                  <a:tcPr marT="63500" marB="63500" marR="63500" marL="63500"/>
                </a:tc>
                <a:tc hMerge="1"/>
                <a:tc>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F</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800">
                          <a:latin typeface="EB Garamond"/>
                          <a:ea typeface="EB Garamond"/>
                          <a:cs typeface="EB Garamond"/>
                          <a:sym typeface="EB Garamond"/>
                        </a:rPr>
                        <a:t>Incentivar compra mediante sorteo</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Instagram</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800">
                          <a:latin typeface="EB Garamond"/>
                          <a:ea typeface="EB Garamond"/>
                          <a:cs typeface="EB Garamond"/>
                          <a:sym typeface="EB Garamond"/>
                        </a:rPr>
                        <a:t>Historias y Posts anunciando Sorteo</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NO</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800">
                          <a:latin typeface="EB Garamond"/>
                          <a:ea typeface="EB Garamond"/>
                          <a:cs typeface="EB Garamond"/>
                          <a:sym typeface="EB Garamond"/>
                        </a:rPr>
                        <a:t>1 Ene - 30 Jun</a:t>
                      </a:r>
                      <a:endParaRPr sz="8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t/>
                      </a:r>
                      <a:endParaRPr sz="800">
                        <a:latin typeface="EB Garamond"/>
                        <a:ea typeface="EB Garamond"/>
                        <a:cs typeface="EB Garamond"/>
                        <a:sym typeface="EB Garamond"/>
                      </a:endParaRPr>
                    </a:p>
                    <a:p>
                      <a:pPr indent="0" lvl="0" marL="0" rtl="0" algn="ctr">
                        <a:spcBef>
                          <a:spcPts val="0"/>
                        </a:spcBef>
                        <a:spcAft>
                          <a:spcPts val="0"/>
                        </a:spcAft>
                        <a:buNone/>
                      </a:pPr>
                      <a:r>
                        <a:rPr lang="ca" sz="800">
                          <a:latin typeface="EB Garamond"/>
                          <a:ea typeface="EB Garamond"/>
                          <a:cs typeface="EB Garamond"/>
                          <a:sym typeface="EB Garamond"/>
                        </a:rPr>
                        <a:t>PI</a:t>
                      </a:r>
                      <a:endParaRPr sz="800">
                        <a:latin typeface="EB Garamond"/>
                        <a:ea typeface="EB Garamond"/>
                        <a:cs typeface="EB Garamond"/>
                        <a:sym typeface="EB Garamond"/>
                      </a:endParaRPr>
                    </a:p>
                  </a:txBody>
                  <a:tcPr marT="63500" marB="63500" marR="63500" marL="63500"/>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421200" y="1980750"/>
            <a:ext cx="8301600" cy="118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Definir objetivos tácticos</a:t>
            </a:r>
            <a:endParaRPr sz="5200">
              <a:latin typeface="Merriweather Black"/>
              <a:ea typeface="Merriweather Black"/>
              <a:cs typeface="Merriweather Black"/>
              <a:sym typeface="Merriweather Black"/>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graphicFrame>
        <p:nvGraphicFramePr>
          <p:cNvPr id="147" name="Google Shape;147;p27"/>
          <p:cNvGraphicFramePr/>
          <p:nvPr/>
        </p:nvGraphicFramePr>
        <p:xfrm>
          <a:off x="136050" y="811713"/>
          <a:ext cx="3000000" cy="3000000"/>
        </p:xfrm>
        <a:graphic>
          <a:graphicData uri="http://schemas.openxmlformats.org/drawingml/2006/table">
            <a:tbl>
              <a:tblPr>
                <a:noFill/>
                <a:tableStyleId>{E102998E-DE00-4DD8-8576-D69526A5DD02}</a:tableStyleId>
              </a:tblPr>
              <a:tblGrid>
                <a:gridCol w="933600"/>
                <a:gridCol w="2025925"/>
              </a:tblGrid>
              <a:tr h="297575">
                <a:tc>
                  <a:txBody>
                    <a:bodyPr/>
                    <a:lstStyle/>
                    <a:p>
                      <a:pPr indent="0" lvl="0" marL="0" rtl="0" algn="ctr">
                        <a:spcBef>
                          <a:spcPts val="0"/>
                        </a:spcBef>
                        <a:spcAft>
                          <a:spcPts val="0"/>
                        </a:spcAft>
                        <a:buNone/>
                      </a:pPr>
                      <a:r>
                        <a:rPr b="1" lang="ca" sz="1100">
                          <a:latin typeface="EB Garamond"/>
                          <a:ea typeface="EB Garamond"/>
                          <a:cs typeface="EB Garamond"/>
                          <a:sym typeface="EB Garamond"/>
                        </a:rPr>
                        <a:t>ID</a:t>
                      </a:r>
                      <a:endParaRPr b="1" sz="11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1100">
                          <a:latin typeface="EB Garamond"/>
                          <a:ea typeface="EB Garamond"/>
                          <a:cs typeface="EB Garamond"/>
                          <a:sym typeface="EB Garamond"/>
                        </a:rPr>
                        <a:t>OBJETIVO</a:t>
                      </a:r>
                      <a:endParaRPr b="1" sz="1100">
                        <a:latin typeface="EB Garamond"/>
                        <a:ea typeface="EB Garamond"/>
                        <a:cs typeface="EB Garamond"/>
                        <a:sym typeface="EB Garamond"/>
                      </a:endParaRPr>
                    </a:p>
                  </a:txBody>
                  <a:tcPr marT="63500" marB="63500" marR="63500" marL="63500"/>
                </a:tc>
              </a:tr>
              <a:tr h="620500">
                <a:tc>
                  <a:txBody>
                    <a:bodyPr/>
                    <a:lstStyle/>
                    <a:p>
                      <a:pPr indent="0" lvl="0" marL="0" rtl="0" algn="ctr">
                        <a:spcBef>
                          <a:spcPts val="0"/>
                        </a:spcBef>
                        <a:spcAft>
                          <a:spcPts val="0"/>
                        </a:spcAft>
                        <a:buNone/>
                      </a:pPr>
                      <a:r>
                        <a:rPr lang="ca" sz="1100">
                          <a:latin typeface="EB Garamond"/>
                          <a:ea typeface="EB Garamond"/>
                          <a:cs typeface="EB Garamond"/>
                          <a:sym typeface="EB Garamond"/>
                        </a:rPr>
                        <a:t>OTC1</a:t>
                      </a:r>
                      <a:endParaRPr sz="1100">
                        <a:latin typeface="EB Garamond"/>
                        <a:ea typeface="EB Garamond"/>
                        <a:cs typeface="EB Garamond"/>
                        <a:sym typeface="EB Garamond"/>
                      </a:endParaRPr>
                    </a:p>
                  </a:txBody>
                  <a:tcPr marT="63500" marB="63500" marR="63500" marL="63500"/>
                </a:tc>
                <a:tc>
                  <a:txBody>
                    <a:bodyPr/>
                    <a:lstStyle/>
                    <a:p>
                      <a:pPr indent="0" lvl="0" marL="0" rtl="0" algn="ctr">
                        <a:lnSpc>
                          <a:spcPct val="150000"/>
                        </a:lnSpc>
                        <a:spcBef>
                          <a:spcPts val="0"/>
                        </a:spcBef>
                        <a:spcAft>
                          <a:spcPts val="0"/>
                        </a:spcAft>
                        <a:buNone/>
                      </a:pPr>
                      <a:r>
                        <a:rPr lang="ca" sz="1100">
                          <a:latin typeface="EB Garamond Medium"/>
                          <a:ea typeface="EB Garamond Medium"/>
                          <a:cs typeface="EB Garamond Medium"/>
                          <a:sym typeface="EB Garamond Medium"/>
                        </a:rPr>
                        <a:t>Conseguir que se complete 15.000 veces el proceso de compra.</a:t>
                      </a:r>
                      <a:endParaRPr sz="1100">
                        <a:latin typeface="EB Garamond"/>
                        <a:ea typeface="EB Garamond"/>
                        <a:cs typeface="EB Garamond"/>
                        <a:sym typeface="EB Garamond"/>
                      </a:endParaRPr>
                    </a:p>
                  </a:txBody>
                  <a:tcPr marT="63500" marB="63500" marR="63500" marL="63500"/>
                </a:tc>
              </a:tr>
              <a:tr h="804475">
                <a:tc>
                  <a:txBody>
                    <a:bodyPr/>
                    <a:lstStyle/>
                    <a:p>
                      <a:pPr indent="0" lvl="0" marL="0" rtl="0" algn="ctr">
                        <a:spcBef>
                          <a:spcPts val="0"/>
                        </a:spcBef>
                        <a:spcAft>
                          <a:spcPts val="0"/>
                        </a:spcAft>
                        <a:buNone/>
                      </a:pPr>
                      <a:r>
                        <a:rPr lang="ca" sz="1100">
                          <a:latin typeface="EB Garamond"/>
                          <a:ea typeface="EB Garamond"/>
                          <a:cs typeface="EB Garamond"/>
                          <a:sym typeface="EB Garamond"/>
                        </a:rPr>
                        <a:t>OTC2</a:t>
                      </a:r>
                      <a:endParaRPr sz="1100">
                        <a:latin typeface="EB Garamond"/>
                        <a:ea typeface="EB Garamond"/>
                        <a:cs typeface="EB Garamond"/>
                        <a:sym typeface="EB Garamond"/>
                      </a:endParaRPr>
                    </a:p>
                  </a:txBody>
                  <a:tcPr marT="63500" marB="63500" marR="63500" marL="63500"/>
                </a:tc>
                <a:tc>
                  <a:txBody>
                    <a:bodyPr/>
                    <a:lstStyle/>
                    <a:p>
                      <a:pPr indent="0" lvl="0" marL="0" rtl="0" algn="ctr">
                        <a:lnSpc>
                          <a:spcPct val="150000"/>
                        </a:lnSpc>
                        <a:spcBef>
                          <a:spcPts val="0"/>
                        </a:spcBef>
                        <a:spcAft>
                          <a:spcPts val="0"/>
                        </a:spcAft>
                        <a:buNone/>
                      </a:pPr>
                      <a:r>
                        <a:rPr lang="ca" sz="1100">
                          <a:latin typeface="EB Garamond Medium"/>
                          <a:ea typeface="EB Garamond Medium"/>
                          <a:cs typeface="EB Garamond Medium"/>
                          <a:sym typeface="EB Garamond Medium"/>
                        </a:rPr>
                        <a:t>Conseguir que se complete 3.000 veces el proceso de compra recurrente.</a:t>
                      </a:r>
                      <a:endParaRPr sz="1100">
                        <a:latin typeface="EB Garamond"/>
                        <a:ea typeface="EB Garamond"/>
                        <a:cs typeface="EB Garamond"/>
                        <a:sym typeface="EB Garamond"/>
                      </a:endParaRPr>
                    </a:p>
                  </a:txBody>
                  <a:tcPr marT="63500" marB="63500" marR="63500" marL="63500"/>
                </a:tc>
              </a:tr>
              <a:tr h="1033475">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OTC3</a:t>
                      </a:r>
                      <a:endParaRPr sz="1100">
                        <a:latin typeface="EB Garamond"/>
                        <a:ea typeface="EB Garamond"/>
                        <a:cs typeface="EB Garamond"/>
                        <a:sym typeface="EB Garamond"/>
                      </a:endParaRPr>
                    </a:p>
                  </a:txBody>
                  <a:tcPr marT="63500" marB="63500" marR="63500" marL="63500"/>
                </a:tc>
                <a:tc>
                  <a:txBody>
                    <a:bodyPr/>
                    <a:lstStyle/>
                    <a:p>
                      <a:pPr indent="0" lvl="0" marL="0" rtl="0" algn="ctr">
                        <a:lnSpc>
                          <a:spcPct val="150000"/>
                        </a:lnSpc>
                        <a:spcBef>
                          <a:spcPts val="0"/>
                        </a:spcBef>
                        <a:spcAft>
                          <a:spcPts val="0"/>
                        </a:spcAft>
                        <a:buNone/>
                      </a:pPr>
                      <a:r>
                        <a:rPr lang="ca" sz="1100">
                          <a:latin typeface="EB Garamond Medium"/>
                          <a:ea typeface="EB Garamond Medium"/>
                          <a:cs typeface="EB Garamond Medium"/>
                          <a:sym typeface="EB Garamond Medium"/>
                        </a:rPr>
                        <a:t>Conseguir que 1.000 usuarios que han hecho alguna (o algunas) compras esporádicas completen el proceso de compra recurrente.</a:t>
                      </a:r>
                      <a:endParaRPr sz="1100">
                        <a:latin typeface="EB Garamond"/>
                        <a:ea typeface="EB Garamond"/>
                        <a:cs typeface="EB Garamond"/>
                        <a:sym typeface="EB Garamond"/>
                      </a:endParaRPr>
                    </a:p>
                  </a:txBody>
                  <a:tcPr marT="63500" marB="63500" marR="63500" marL="63500"/>
                </a:tc>
              </a:tr>
              <a:tr h="1262475">
                <a:tc>
                  <a:txBody>
                    <a:bodyPr/>
                    <a:lstStyle/>
                    <a:p>
                      <a:pPr indent="0" lvl="0" marL="0" rtl="0" algn="ctr">
                        <a:lnSpc>
                          <a:spcPct val="115000"/>
                        </a:lnSpc>
                        <a:spcBef>
                          <a:spcPts val="0"/>
                        </a:spcBef>
                        <a:spcAft>
                          <a:spcPts val="0"/>
                        </a:spcAft>
                        <a:buNone/>
                      </a:pPr>
                      <a:r>
                        <a:rPr lang="ca" sz="1100">
                          <a:latin typeface="EB Garamond"/>
                          <a:ea typeface="EB Garamond"/>
                          <a:cs typeface="EB Garamond"/>
                          <a:sym typeface="EB Garamond"/>
                        </a:rPr>
                        <a:t>OTC4</a:t>
                      </a:r>
                      <a:endParaRPr sz="1100">
                        <a:latin typeface="EB Garamond"/>
                        <a:ea typeface="EB Garamond"/>
                        <a:cs typeface="EB Garamond"/>
                        <a:sym typeface="EB Garamond"/>
                      </a:endParaRPr>
                    </a:p>
                  </a:txBody>
                  <a:tcPr marT="63500" marB="63500" marR="63500" marL="63500"/>
                </a:tc>
                <a:tc>
                  <a:txBody>
                    <a:bodyPr/>
                    <a:lstStyle/>
                    <a:p>
                      <a:pPr indent="0" lvl="0" marL="0" rtl="0" algn="ctr">
                        <a:lnSpc>
                          <a:spcPct val="150000"/>
                        </a:lnSpc>
                        <a:spcBef>
                          <a:spcPts val="0"/>
                        </a:spcBef>
                        <a:spcAft>
                          <a:spcPts val="0"/>
                        </a:spcAft>
                        <a:buNone/>
                      </a:pPr>
                      <a:r>
                        <a:rPr lang="ca" sz="1100">
                          <a:latin typeface="EB Garamond Medium"/>
                          <a:ea typeface="EB Garamond Medium"/>
                          <a:cs typeface="EB Garamond Medium"/>
                          <a:sym typeface="EB Garamond Medium"/>
                        </a:rPr>
                        <a:t>Conseguir que se haga clic 5.000 veces en el enlace de nuestra página web que lleva a alguna de nuestras redes sociales (Instagram, Facebook o Twitter).</a:t>
                      </a:r>
                      <a:endParaRPr sz="1100">
                        <a:latin typeface="EB Garamond"/>
                        <a:ea typeface="EB Garamond"/>
                        <a:cs typeface="EB Garamond"/>
                        <a:sym typeface="EB Garamond"/>
                      </a:endParaRPr>
                    </a:p>
                  </a:txBody>
                  <a:tcPr marT="63500" marB="63500" marR="63500" marL="63500"/>
                </a:tc>
              </a:tr>
            </a:tbl>
          </a:graphicData>
        </a:graphic>
      </p:graphicFrame>
      <p:graphicFrame>
        <p:nvGraphicFramePr>
          <p:cNvPr id="148" name="Google Shape;148;p27"/>
          <p:cNvGraphicFramePr/>
          <p:nvPr/>
        </p:nvGraphicFramePr>
        <p:xfrm>
          <a:off x="3133325" y="3322900"/>
          <a:ext cx="3000000" cy="3000000"/>
        </p:xfrm>
        <a:graphic>
          <a:graphicData uri="http://schemas.openxmlformats.org/drawingml/2006/table">
            <a:tbl>
              <a:tblPr>
                <a:noFill/>
                <a:tableStyleId>{E102998E-DE00-4DD8-8576-D69526A5DD02}</a:tableStyleId>
              </a:tblPr>
              <a:tblGrid>
                <a:gridCol w="567975"/>
                <a:gridCol w="436425"/>
                <a:gridCol w="436425"/>
                <a:gridCol w="436425"/>
                <a:gridCol w="436425"/>
                <a:gridCol w="436425"/>
                <a:gridCol w="436425"/>
                <a:gridCol w="436425"/>
                <a:gridCol w="436425"/>
                <a:gridCol w="436425"/>
                <a:gridCol w="436425"/>
                <a:gridCol w="436425"/>
                <a:gridCol w="436425"/>
              </a:tblGrid>
              <a:tr h="252550">
                <a:tc>
                  <a:txBody>
                    <a:bodyPr/>
                    <a:lstStyle/>
                    <a:p>
                      <a:pPr indent="0" lvl="0" marL="0" rtl="0" algn="ctr">
                        <a:spcBef>
                          <a:spcPts val="0"/>
                        </a:spcBef>
                        <a:spcAft>
                          <a:spcPts val="0"/>
                        </a:spcAft>
                        <a:buNone/>
                      </a:pPr>
                      <a:r>
                        <a:rPr b="1" lang="ca" sz="800">
                          <a:latin typeface="EB Garamond"/>
                          <a:ea typeface="EB Garamond"/>
                          <a:cs typeface="EB Garamond"/>
                          <a:sym typeface="EB Garamond"/>
                        </a:rPr>
                        <a:t>ID</a:t>
                      </a:r>
                      <a:endParaRPr b="1" sz="800">
                        <a:latin typeface="EB Garamond"/>
                        <a:ea typeface="EB Garamond"/>
                        <a:cs typeface="EB Garamond"/>
                        <a:sym typeface="EB Garamond"/>
                      </a:endParaRPr>
                    </a:p>
                  </a:txBody>
                  <a:tcPr marT="63500" marB="63500" marR="63500" marL="63500"/>
                </a:tc>
                <a:tc gridSpan="12">
                  <a:txBody>
                    <a:bodyPr/>
                    <a:lstStyle/>
                    <a:p>
                      <a:pPr indent="0" lvl="0" marL="0" rtl="0" algn="ctr">
                        <a:spcBef>
                          <a:spcPts val="0"/>
                        </a:spcBef>
                        <a:spcAft>
                          <a:spcPts val="0"/>
                        </a:spcAft>
                        <a:buNone/>
                      </a:pPr>
                      <a:r>
                        <a:rPr b="1" lang="ca" sz="800">
                          <a:latin typeface="EB Garamond"/>
                          <a:ea typeface="EB Garamond"/>
                          <a:cs typeface="EB Garamond"/>
                          <a:sym typeface="EB Garamond"/>
                        </a:rPr>
                        <a:t>Tasa de Conversión</a:t>
                      </a:r>
                      <a:endParaRPr b="1" sz="800">
                        <a:latin typeface="EB Garamond"/>
                        <a:ea typeface="EB Garamond"/>
                        <a:cs typeface="EB Garamond"/>
                        <a:sym typeface="EB Garamond"/>
                      </a:endParaRPr>
                    </a:p>
                  </a:txBody>
                  <a:tcPr marT="63500" marB="63500" marR="63500" marL="63500"/>
                </a:tc>
                <a:tc hMerge="1"/>
                <a:tc hMerge="1"/>
                <a:tc hMerge="1"/>
                <a:tc hMerge="1"/>
                <a:tc hMerge="1"/>
                <a:tc hMerge="1"/>
                <a:tc hMerge="1"/>
                <a:tc hMerge="1"/>
                <a:tc hMerge="1"/>
                <a:tc hMerge="1"/>
                <a:tc hMerge="1"/>
              </a:tr>
              <a:tr h="278400">
                <a:tc>
                  <a:txBody>
                    <a:bodyPr/>
                    <a:lstStyle/>
                    <a:p>
                      <a:pPr indent="0" lvl="0" marL="0" rtl="0" algn="l">
                        <a:spcBef>
                          <a:spcPts val="0"/>
                        </a:spcBef>
                        <a:spcAft>
                          <a:spcPts val="0"/>
                        </a:spcAft>
                        <a:buNone/>
                      </a:pPr>
                      <a:r>
                        <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ENE</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FEB</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MAR</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ABR</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MAY</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JUN</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JUL</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AGO</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SEP</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OCT</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NOV</a:t>
                      </a:r>
                      <a:endParaRPr b="1" sz="800">
                        <a:solidFill>
                          <a:schemeClr val="dk1"/>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b="1" lang="ca" sz="800">
                          <a:solidFill>
                            <a:schemeClr val="dk1"/>
                          </a:solidFill>
                          <a:latin typeface="EB Garamond"/>
                          <a:ea typeface="EB Garamond"/>
                          <a:cs typeface="EB Garamond"/>
                          <a:sym typeface="EB Garamond"/>
                        </a:rPr>
                        <a:t>DIC</a:t>
                      </a:r>
                      <a:endParaRPr b="1" sz="800">
                        <a:solidFill>
                          <a:schemeClr val="dk1"/>
                        </a:solidFill>
                        <a:latin typeface="EB Garamond"/>
                        <a:ea typeface="EB Garamond"/>
                        <a:cs typeface="EB Garamond"/>
                        <a:sym typeface="EB Garamond"/>
                      </a:endParaRPr>
                    </a:p>
                  </a:txBody>
                  <a:tcPr marT="63500" marB="63500" marR="63500" marL="63500"/>
                </a:tc>
              </a:tr>
              <a:tr h="278400">
                <a:tc>
                  <a:txBody>
                    <a:bodyPr/>
                    <a:lstStyle/>
                    <a:p>
                      <a:pPr indent="0" lvl="0" marL="0" rtl="0" algn="l">
                        <a:spcBef>
                          <a:spcPts val="0"/>
                        </a:spcBef>
                        <a:spcAft>
                          <a:spcPts val="0"/>
                        </a:spcAft>
                        <a:buNone/>
                      </a:pPr>
                      <a:r>
                        <a:rPr b="1" lang="ca" sz="800">
                          <a:solidFill>
                            <a:srgbClr val="0000FF"/>
                          </a:solidFill>
                          <a:latin typeface="EB Garamond"/>
                          <a:ea typeface="EB Garamond"/>
                          <a:cs typeface="EB Garamond"/>
                          <a:sym typeface="EB Garamond"/>
                        </a:rPr>
                        <a:t>OTC1</a:t>
                      </a:r>
                      <a:endParaRPr b="1" sz="8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1.8%</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2.4%</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2.7%</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2.9%</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3.2%</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3.4%</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3.7%</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4.4%</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4.9%</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5.5%</a:t>
                      </a:r>
                      <a:endParaRPr sz="800">
                        <a:latin typeface="EB Garamond"/>
                        <a:ea typeface="EB Garamond"/>
                        <a:cs typeface="EB Garamond"/>
                        <a:sym typeface="EB Garamond"/>
                      </a:endParaRPr>
                    </a:p>
                  </a:txBody>
                  <a:tcPr marT="63500" marB="63500" marR="63500" marL="63500"/>
                </a:tc>
              </a:tr>
              <a:tr h="278400">
                <a:tc>
                  <a:txBody>
                    <a:bodyPr/>
                    <a:lstStyle/>
                    <a:p>
                      <a:pPr indent="0" lvl="0" marL="0" rtl="0" algn="l">
                        <a:spcBef>
                          <a:spcPts val="0"/>
                        </a:spcBef>
                        <a:spcAft>
                          <a:spcPts val="0"/>
                        </a:spcAft>
                        <a:buNone/>
                      </a:pPr>
                      <a:r>
                        <a:rPr b="1" lang="ca" sz="800">
                          <a:solidFill>
                            <a:srgbClr val="0000FF"/>
                          </a:solidFill>
                          <a:latin typeface="EB Garamond"/>
                          <a:ea typeface="EB Garamond"/>
                          <a:cs typeface="EB Garamond"/>
                          <a:sym typeface="EB Garamond"/>
                        </a:rPr>
                        <a:t>OTC2</a:t>
                      </a:r>
                      <a:endParaRPr b="1" sz="8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1.2%</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1.6%</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1.9%</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2.1%</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2.4%</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2.6%</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2.9%</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3.2%</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3.6%</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4.1%</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4.7%</a:t>
                      </a:r>
                      <a:endParaRPr sz="800">
                        <a:latin typeface="EB Garamond"/>
                        <a:ea typeface="EB Garamond"/>
                        <a:cs typeface="EB Garamond"/>
                        <a:sym typeface="EB Garamond"/>
                      </a:endParaRPr>
                    </a:p>
                  </a:txBody>
                  <a:tcPr marT="63500" marB="63500" marR="63500" marL="63500"/>
                </a:tc>
              </a:tr>
              <a:tr h="278400">
                <a:tc>
                  <a:txBody>
                    <a:bodyPr/>
                    <a:lstStyle/>
                    <a:p>
                      <a:pPr indent="0" lvl="0" marL="0" rtl="0" algn="l">
                        <a:spcBef>
                          <a:spcPts val="0"/>
                        </a:spcBef>
                        <a:spcAft>
                          <a:spcPts val="0"/>
                        </a:spcAft>
                        <a:buNone/>
                      </a:pPr>
                      <a:r>
                        <a:rPr b="1" lang="ca" sz="800">
                          <a:solidFill>
                            <a:srgbClr val="0000FF"/>
                          </a:solidFill>
                          <a:latin typeface="EB Garamond"/>
                          <a:ea typeface="EB Garamond"/>
                          <a:cs typeface="EB Garamond"/>
                          <a:sym typeface="EB Garamond"/>
                        </a:rPr>
                        <a:t>OTC3</a:t>
                      </a:r>
                      <a:endParaRPr b="1" sz="8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5.0%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5.5%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6.0%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6.5%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7.0%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7.5%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8.0%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8.5%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9.0%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9.5%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10.5%</a:t>
                      </a:r>
                      <a:endParaRPr sz="800">
                        <a:latin typeface="EB Garamond"/>
                        <a:ea typeface="EB Garamond"/>
                        <a:cs typeface="EB Garamond"/>
                        <a:sym typeface="EB Garamond"/>
                      </a:endParaRPr>
                    </a:p>
                  </a:txBody>
                  <a:tcPr marT="63500" marB="63500" marR="63500" marL="63500"/>
                </a:tc>
              </a:tr>
              <a:tr h="278400">
                <a:tc>
                  <a:txBody>
                    <a:bodyPr/>
                    <a:lstStyle/>
                    <a:p>
                      <a:pPr indent="0" lvl="0" marL="0" rtl="0" algn="l">
                        <a:spcBef>
                          <a:spcPts val="0"/>
                        </a:spcBef>
                        <a:spcAft>
                          <a:spcPts val="0"/>
                        </a:spcAft>
                        <a:buNone/>
                      </a:pPr>
                      <a:r>
                        <a:rPr b="1" lang="ca" sz="800">
                          <a:solidFill>
                            <a:srgbClr val="0000FF"/>
                          </a:solidFill>
                          <a:latin typeface="EB Garamond"/>
                          <a:ea typeface="EB Garamond"/>
                          <a:cs typeface="EB Garamond"/>
                          <a:sym typeface="EB Garamond"/>
                        </a:rPr>
                        <a:t>OTC4</a:t>
                      </a:r>
                      <a:endParaRPr b="1" sz="8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6.0%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6.5%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7.0%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7.5%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8.0%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8.5%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9.0%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9.5%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10.5%</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11.0%</a:t>
                      </a:r>
                      <a:endParaRPr sz="800">
                        <a:latin typeface="EB Garamond"/>
                        <a:ea typeface="EB Garamond"/>
                        <a:cs typeface="EB Garamond"/>
                        <a:sym typeface="EB Garamond"/>
                      </a:endParaRPr>
                    </a:p>
                  </a:txBody>
                  <a:tcPr marT="63500" marB="63500" marR="63500" marL="63500"/>
                </a:tc>
                <a:tc>
                  <a:txBody>
                    <a:bodyPr/>
                    <a:lstStyle/>
                    <a:p>
                      <a:pPr indent="0" lvl="0" marL="0" rtl="0" algn="l">
                        <a:spcBef>
                          <a:spcPts val="0"/>
                        </a:spcBef>
                        <a:spcAft>
                          <a:spcPts val="0"/>
                        </a:spcAft>
                        <a:buNone/>
                      </a:pPr>
                      <a:r>
                        <a:rPr lang="ca" sz="800">
                          <a:latin typeface="EB Garamond"/>
                          <a:ea typeface="EB Garamond"/>
                          <a:cs typeface="EB Garamond"/>
                          <a:sym typeface="EB Garamond"/>
                        </a:rPr>
                        <a:t>11.5%</a:t>
                      </a:r>
                      <a:endParaRPr sz="800">
                        <a:latin typeface="EB Garamond"/>
                        <a:ea typeface="EB Garamond"/>
                        <a:cs typeface="EB Garamond"/>
                        <a:sym typeface="EB Garamond"/>
                      </a:endParaRPr>
                    </a:p>
                  </a:txBody>
                  <a:tcPr marT="63500" marB="63500" marR="63500" marL="63500"/>
                </a:tc>
              </a:tr>
            </a:tbl>
          </a:graphicData>
        </a:graphic>
      </p:graphicFrame>
      <p:graphicFrame>
        <p:nvGraphicFramePr>
          <p:cNvPr id="149" name="Google Shape;149;p27"/>
          <p:cNvGraphicFramePr/>
          <p:nvPr/>
        </p:nvGraphicFramePr>
        <p:xfrm>
          <a:off x="3209525" y="1211775"/>
          <a:ext cx="3000000" cy="3000000"/>
        </p:xfrm>
        <a:graphic>
          <a:graphicData uri="http://schemas.openxmlformats.org/drawingml/2006/table">
            <a:tbl>
              <a:tblPr>
                <a:noFill/>
                <a:tableStyleId>{E102998E-DE00-4DD8-8576-D69526A5DD02}</a:tableStyleId>
              </a:tblPr>
              <a:tblGrid>
                <a:gridCol w="495300"/>
                <a:gridCol w="361950"/>
                <a:gridCol w="428625"/>
                <a:gridCol w="428625"/>
                <a:gridCol w="428625"/>
                <a:gridCol w="428625"/>
                <a:gridCol w="428625"/>
                <a:gridCol w="428625"/>
                <a:gridCol w="428625"/>
                <a:gridCol w="428625"/>
                <a:gridCol w="466725"/>
                <a:gridCol w="438150"/>
                <a:gridCol w="447675"/>
              </a:tblGrid>
              <a:tr h="12700">
                <a:tc>
                  <a:txBody>
                    <a:bodyPr/>
                    <a:lstStyle/>
                    <a:p>
                      <a:pPr indent="0" lvl="0" marL="0" rtl="0" algn="ctr">
                        <a:spcBef>
                          <a:spcPts val="0"/>
                        </a:spcBef>
                        <a:spcAft>
                          <a:spcPts val="0"/>
                        </a:spcAft>
                        <a:buNone/>
                      </a:pPr>
                      <a:r>
                        <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ENE</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FEB</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MAR</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ABR</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MAY</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JUN</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JUL</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AGO</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SEP</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OCT</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NOV</a:t>
                      </a:r>
                      <a:endParaRPr b="1"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b="1" lang="ca" sz="900">
                          <a:latin typeface="EB Garamond"/>
                          <a:ea typeface="EB Garamond"/>
                          <a:cs typeface="EB Garamond"/>
                          <a:sym typeface="EB Garamond"/>
                        </a:rPr>
                        <a:t>DIC</a:t>
                      </a:r>
                      <a:endParaRPr b="1" sz="900">
                        <a:latin typeface="EB Garamond"/>
                        <a:ea typeface="EB Garamond"/>
                        <a:cs typeface="EB Garamond"/>
                        <a:sym typeface="EB Garamond"/>
                      </a:endParaRPr>
                    </a:p>
                  </a:txBody>
                  <a:tcPr marT="63500" marB="63500" marR="63500" marL="63500"/>
                </a:tc>
              </a:tr>
              <a:tr h="12700">
                <a:tc>
                  <a:txBody>
                    <a:bodyPr/>
                    <a:lstStyle/>
                    <a:p>
                      <a:pPr indent="0" lvl="0" marL="0" rtl="0" algn="ctr">
                        <a:spcBef>
                          <a:spcPts val="0"/>
                        </a:spcBef>
                        <a:spcAft>
                          <a:spcPts val="0"/>
                        </a:spcAft>
                        <a:buNone/>
                      </a:pPr>
                      <a:r>
                        <a:rPr b="1" lang="ca" sz="900">
                          <a:solidFill>
                            <a:srgbClr val="0000FF"/>
                          </a:solidFill>
                          <a:latin typeface="EB Garamond"/>
                          <a:ea typeface="EB Garamond"/>
                          <a:cs typeface="EB Garamond"/>
                          <a:sym typeface="EB Garamond"/>
                        </a:rPr>
                        <a:t>OTC1</a:t>
                      </a:r>
                      <a:endParaRPr b="1" sz="9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1.200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1.800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1.500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1.200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1.050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900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750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1050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1.200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1.650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2.550</a:t>
                      </a:r>
                      <a:endParaRPr sz="900">
                        <a:latin typeface="EB Garamond"/>
                        <a:ea typeface="EB Garamond"/>
                        <a:cs typeface="EB Garamond"/>
                        <a:sym typeface="EB Garamond"/>
                      </a:endParaRPr>
                    </a:p>
                  </a:txBody>
                  <a:tcPr marT="63500" marB="63500" marR="63500" marL="63500"/>
                </a:tc>
              </a:tr>
            </a:tbl>
          </a:graphicData>
        </a:graphic>
      </p:graphicFrame>
      <p:graphicFrame>
        <p:nvGraphicFramePr>
          <p:cNvPr id="150" name="Google Shape;150;p27"/>
          <p:cNvGraphicFramePr/>
          <p:nvPr/>
        </p:nvGraphicFramePr>
        <p:xfrm>
          <a:off x="3209538" y="959225"/>
          <a:ext cx="3000000" cy="3000000"/>
        </p:xfrm>
        <a:graphic>
          <a:graphicData uri="http://schemas.openxmlformats.org/drawingml/2006/table">
            <a:tbl>
              <a:tblPr>
                <a:noFill/>
                <a:tableStyleId>{E102998E-DE00-4DD8-8576-D69526A5DD02}</a:tableStyleId>
              </a:tblPr>
              <a:tblGrid>
                <a:gridCol w="495275"/>
                <a:gridCol w="480350"/>
                <a:gridCol w="423925"/>
                <a:gridCol w="423925"/>
                <a:gridCol w="423925"/>
                <a:gridCol w="423925"/>
                <a:gridCol w="423925"/>
                <a:gridCol w="423925"/>
                <a:gridCol w="423925"/>
                <a:gridCol w="423925"/>
                <a:gridCol w="423925"/>
                <a:gridCol w="423925"/>
                <a:gridCol w="423925"/>
              </a:tblGrid>
              <a:tr h="252550">
                <a:tc>
                  <a:txBody>
                    <a:bodyPr/>
                    <a:lstStyle/>
                    <a:p>
                      <a:pPr indent="0" lvl="0" marL="0" rtl="0" algn="ctr">
                        <a:spcBef>
                          <a:spcPts val="0"/>
                        </a:spcBef>
                        <a:spcAft>
                          <a:spcPts val="0"/>
                        </a:spcAft>
                        <a:buNone/>
                      </a:pPr>
                      <a:r>
                        <a:rPr b="1" lang="ca" sz="800"/>
                        <a:t>ID</a:t>
                      </a:r>
                      <a:endParaRPr b="1" sz="800"/>
                    </a:p>
                  </a:txBody>
                  <a:tcPr marT="63500" marB="63500" marR="63500" marL="63500"/>
                </a:tc>
                <a:tc gridSpan="12">
                  <a:txBody>
                    <a:bodyPr/>
                    <a:lstStyle/>
                    <a:p>
                      <a:pPr indent="0" lvl="0" marL="0" rtl="0" algn="ctr">
                        <a:spcBef>
                          <a:spcPts val="0"/>
                        </a:spcBef>
                        <a:spcAft>
                          <a:spcPts val="0"/>
                        </a:spcAft>
                        <a:buNone/>
                      </a:pPr>
                      <a:r>
                        <a:rPr b="1" lang="ca" sz="800"/>
                        <a:t>Objetivos</a:t>
                      </a:r>
                      <a:endParaRPr b="1" sz="800"/>
                    </a:p>
                  </a:txBody>
                  <a:tcPr marT="63500" marB="63500" marR="63500" marL="63500"/>
                </a:tc>
                <a:tc hMerge="1"/>
                <a:tc hMerge="1"/>
                <a:tc hMerge="1"/>
                <a:tc hMerge="1"/>
                <a:tc hMerge="1"/>
                <a:tc hMerge="1"/>
                <a:tc hMerge="1"/>
                <a:tc hMerge="1"/>
                <a:tc hMerge="1"/>
                <a:tc hMerge="1"/>
                <a:tc hMerge="1"/>
              </a:tr>
            </a:tbl>
          </a:graphicData>
        </a:graphic>
      </p:graphicFrame>
      <p:graphicFrame>
        <p:nvGraphicFramePr>
          <p:cNvPr id="151" name="Google Shape;151;p27"/>
          <p:cNvGraphicFramePr/>
          <p:nvPr/>
        </p:nvGraphicFramePr>
        <p:xfrm>
          <a:off x="3209525" y="1732475"/>
          <a:ext cx="3000000" cy="3000000"/>
        </p:xfrm>
        <a:graphic>
          <a:graphicData uri="http://schemas.openxmlformats.org/drawingml/2006/table">
            <a:tbl>
              <a:tblPr>
                <a:noFill/>
                <a:tableStyleId>{E102998E-DE00-4DD8-8576-D69526A5DD02}</a:tableStyleId>
              </a:tblPr>
              <a:tblGrid>
                <a:gridCol w="495300"/>
                <a:gridCol w="361950"/>
                <a:gridCol w="428625"/>
                <a:gridCol w="428625"/>
                <a:gridCol w="428625"/>
                <a:gridCol w="428625"/>
                <a:gridCol w="428625"/>
                <a:gridCol w="428625"/>
                <a:gridCol w="428625"/>
                <a:gridCol w="428625"/>
                <a:gridCol w="466725"/>
                <a:gridCol w="438150"/>
                <a:gridCol w="447675"/>
              </a:tblGrid>
              <a:tr h="12700">
                <a:tc>
                  <a:txBody>
                    <a:bodyPr/>
                    <a:lstStyle/>
                    <a:p>
                      <a:pPr indent="0" lvl="0" marL="0" rtl="0" algn="ctr">
                        <a:spcBef>
                          <a:spcPts val="0"/>
                        </a:spcBef>
                        <a:spcAft>
                          <a:spcPts val="0"/>
                        </a:spcAft>
                        <a:buNone/>
                      </a:pPr>
                      <a:r>
                        <a:rPr b="1" lang="ca" sz="900">
                          <a:solidFill>
                            <a:srgbClr val="0000FF"/>
                          </a:solidFill>
                          <a:latin typeface="EB Garamond"/>
                          <a:ea typeface="EB Garamond"/>
                          <a:cs typeface="EB Garamond"/>
                          <a:sym typeface="EB Garamond"/>
                        </a:rPr>
                        <a:t>OTC2</a:t>
                      </a:r>
                      <a:endParaRPr b="1" sz="9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240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360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240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210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180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210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240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330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510</a:t>
                      </a:r>
                      <a:endParaRPr sz="900">
                        <a:latin typeface="EB Garamond"/>
                        <a:ea typeface="EB Garamond"/>
                        <a:cs typeface="EB Garamond"/>
                        <a:sym typeface="EB Garamond"/>
                      </a:endParaRPr>
                    </a:p>
                  </a:txBody>
                  <a:tcPr marT="63500" marB="63500" marR="63500" marL="63500"/>
                </a:tc>
              </a:tr>
            </a:tbl>
          </a:graphicData>
        </a:graphic>
      </p:graphicFrame>
      <p:graphicFrame>
        <p:nvGraphicFramePr>
          <p:cNvPr id="152" name="Google Shape;152;p27"/>
          <p:cNvGraphicFramePr/>
          <p:nvPr/>
        </p:nvGraphicFramePr>
        <p:xfrm>
          <a:off x="3209513" y="1992813"/>
          <a:ext cx="3000000" cy="3000000"/>
        </p:xfrm>
        <a:graphic>
          <a:graphicData uri="http://schemas.openxmlformats.org/drawingml/2006/table">
            <a:tbl>
              <a:tblPr>
                <a:noFill/>
                <a:tableStyleId>{E102998E-DE00-4DD8-8576-D69526A5DD02}</a:tableStyleId>
              </a:tblPr>
              <a:tblGrid>
                <a:gridCol w="495300"/>
                <a:gridCol w="361950"/>
                <a:gridCol w="428625"/>
                <a:gridCol w="428625"/>
                <a:gridCol w="428625"/>
                <a:gridCol w="428625"/>
                <a:gridCol w="428625"/>
                <a:gridCol w="428625"/>
                <a:gridCol w="428625"/>
                <a:gridCol w="428625"/>
                <a:gridCol w="466725"/>
                <a:gridCol w="438150"/>
                <a:gridCol w="447675"/>
              </a:tblGrid>
              <a:tr h="12700">
                <a:tc>
                  <a:txBody>
                    <a:bodyPr/>
                    <a:lstStyle/>
                    <a:p>
                      <a:pPr indent="0" lvl="0" marL="0" rtl="0" algn="ctr">
                        <a:spcBef>
                          <a:spcPts val="0"/>
                        </a:spcBef>
                        <a:spcAft>
                          <a:spcPts val="0"/>
                        </a:spcAft>
                        <a:buNone/>
                      </a:pPr>
                      <a:r>
                        <a:rPr b="1" lang="ca" sz="900">
                          <a:solidFill>
                            <a:srgbClr val="0000FF"/>
                          </a:solidFill>
                          <a:latin typeface="EB Garamond"/>
                          <a:ea typeface="EB Garamond"/>
                          <a:cs typeface="EB Garamond"/>
                          <a:sym typeface="EB Garamond"/>
                        </a:rPr>
                        <a:t>OTC3</a:t>
                      </a:r>
                      <a:endParaRPr b="1" sz="9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80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70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60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90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150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250</a:t>
                      </a:r>
                      <a:endParaRPr sz="900">
                        <a:latin typeface="EB Garamond"/>
                        <a:ea typeface="EB Garamond"/>
                        <a:cs typeface="EB Garamond"/>
                        <a:sym typeface="EB Garamond"/>
                      </a:endParaRPr>
                    </a:p>
                  </a:txBody>
                  <a:tcPr marT="63500" marB="63500" marR="63500" marL="63500"/>
                </a:tc>
              </a:tr>
            </a:tbl>
          </a:graphicData>
        </a:graphic>
      </p:graphicFrame>
      <p:graphicFrame>
        <p:nvGraphicFramePr>
          <p:cNvPr id="153" name="Google Shape;153;p27"/>
          <p:cNvGraphicFramePr/>
          <p:nvPr/>
        </p:nvGraphicFramePr>
        <p:xfrm>
          <a:off x="3209525" y="2253175"/>
          <a:ext cx="3000000" cy="3000000"/>
        </p:xfrm>
        <a:graphic>
          <a:graphicData uri="http://schemas.openxmlformats.org/drawingml/2006/table">
            <a:tbl>
              <a:tblPr>
                <a:noFill/>
                <a:tableStyleId>{E102998E-DE00-4DD8-8576-D69526A5DD02}</a:tableStyleId>
              </a:tblPr>
              <a:tblGrid>
                <a:gridCol w="495300"/>
                <a:gridCol w="361950"/>
                <a:gridCol w="428625"/>
                <a:gridCol w="428625"/>
                <a:gridCol w="428625"/>
                <a:gridCol w="428625"/>
                <a:gridCol w="428625"/>
                <a:gridCol w="428625"/>
                <a:gridCol w="428625"/>
                <a:gridCol w="428625"/>
                <a:gridCol w="466725"/>
                <a:gridCol w="438150"/>
                <a:gridCol w="447675"/>
              </a:tblGrid>
              <a:tr h="12700">
                <a:tc>
                  <a:txBody>
                    <a:bodyPr/>
                    <a:lstStyle/>
                    <a:p>
                      <a:pPr indent="0" lvl="0" marL="0" rtl="0" algn="ctr">
                        <a:spcBef>
                          <a:spcPts val="0"/>
                        </a:spcBef>
                        <a:spcAft>
                          <a:spcPts val="0"/>
                        </a:spcAft>
                        <a:buNone/>
                      </a:pPr>
                      <a:r>
                        <a:rPr b="1" lang="ca" sz="900">
                          <a:solidFill>
                            <a:srgbClr val="0000FF"/>
                          </a:solidFill>
                          <a:latin typeface="EB Garamond"/>
                          <a:ea typeface="EB Garamond"/>
                          <a:cs typeface="EB Garamond"/>
                          <a:sym typeface="EB Garamond"/>
                        </a:rPr>
                        <a:t>OTC4</a:t>
                      </a:r>
                      <a:endParaRPr b="1" sz="900">
                        <a:solidFill>
                          <a:srgbClr val="0000FF"/>
                        </a:solidFill>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400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600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400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250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350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400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550</a:t>
                      </a:r>
                      <a:endParaRPr sz="900">
                        <a:latin typeface="EB Garamond"/>
                        <a:ea typeface="EB Garamond"/>
                        <a:cs typeface="EB Garamond"/>
                        <a:sym typeface="EB Garamond"/>
                      </a:endParaRPr>
                    </a:p>
                  </a:txBody>
                  <a:tcPr marT="63500" marB="63500" marR="63500" marL="63500"/>
                </a:tc>
                <a:tc>
                  <a:txBody>
                    <a:bodyPr/>
                    <a:lstStyle/>
                    <a:p>
                      <a:pPr indent="0" lvl="0" marL="0" rtl="0" algn="ctr">
                        <a:spcBef>
                          <a:spcPts val="0"/>
                        </a:spcBef>
                        <a:spcAft>
                          <a:spcPts val="0"/>
                        </a:spcAft>
                        <a:buNone/>
                      </a:pPr>
                      <a:r>
                        <a:rPr lang="ca" sz="900">
                          <a:latin typeface="EB Garamond"/>
                          <a:ea typeface="EB Garamond"/>
                          <a:cs typeface="EB Garamond"/>
                          <a:sym typeface="EB Garamond"/>
                        </a:rPr>
                        <a:t>850</a:t>
                      </a:r>
                      <a:endParaRPr sz="900">
                        <a:latin typeface="EB Garamond"/>
                        <a:ea typeface="EB Garamond"/>
                        <a:cs typeface="EB Garamond"/>
                        <a:sym typeface="EB Garamond"/>
                      </a:endParaRPr>
                    </a:p>
                  </a:txBody>
                  <a:tcPr marT="63500" marB="63500" marR="63500" marL="63500"/>
                </a:tc>
              </a:tr>
            </a:tbl>
          </a:graphicData>
        </a:graphic>
      </p:graphicFrame>
      <p:sp>
        <p:nvSpPr>
          <p:cNvPr id="154" name="Google Shape;154;p27"/>
          <p:cNvSpPr txBox="1"/>
          <p:nvPr/>
        </p:nvSpPr>
        <p:spPr>
          <a:xfrm>
            <a:off x="244200" y="0"/>
            <a:ext cx="72516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3200">
                <a:latin typeface="EB Garamond"/>
                <a:ea typeface="EB Garamond"/>
                <a:cs typeface="EB Garamond"/>
                <a:sym typeface="EB Garamond"/>
              </a:rPr>
              <a:t>Objetivos Tácticos y Tasas de Conversión</a:t>
            </a:r>
            <a:endParaRPr b="1" sz="3100">
              <a:solidFill>
                <a:schemeClr val="dk1"/>
              </a:solidFill>
              <a:latin typeface="EB Garamond"/>
              <a:ea typeface="EB Garamond"/>
              <a:cs typeface="EB Garamond"/>
              <a:sym typeface="EB Garamon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graphicFrame>
        <p:nvGraphicFramePr>
          <p:cNvPr id="159" name="Google Shape;159;p28"/>
          <p:cNvGraphicFramePr/>
          <p:nvPr/>
        </p:nvGraphicFramePr>
        <p:xfrm>
          <a:off x="138225" y="879400"/>
          <a:ext cx="3000000" cy="3000000"/>
        </p:xfrm>
        <a:graphic>
          <a:graphicData uri="http://schemas.openxmlformats.org/drawingml/2006/table">
            <a:tbl>
              <a:tblPr>
                <a:noFill/>
                <a:tableStyleId>{E102998E-DE00-4DD8-8576-D69526A5DD02}</a:tableStyleId>
              </a:tblPr>
              <a:tblGrid>
                <a:gridCol w="1096050"/>
                <a:gridCol w="1096050"/>
                <a:gridCol w="505275"/>
                <a:gridCol w="559675"/>
                <a:gridCol w="559675"/>
                <a:gridCol w="559675"/>
                <a:gridCol w="559675"/>
                <a:gridCol w="559675"/>
                <a:gridCol w="559675"/>
                <a:gridCol w="559675"/>
                <a:gridCol w="559675"/>
                <a:gridCol w="559675"/>
                <a:gridCol w="559675"/>
                <a:gridCol w="559675"/>
              </a:tblGrid>
              <a:tr h="436450">
                <a:tc>
                  <a:txBody>
                    <a:bodyPr/>
                    <a:lstStyle/>
                    <a:p>
                      <a:pPr indent="0" lvl="0" marL="0" rtl="0" algn="ctr">
                        <a:spcBef>
                          <a:spcPts val="0"/>
                        </a:spcBef>
                        <a:spcAft>
                          <a:spcPts val="0"/>
                        </a:spcAft>
                        <a:buNone/>
                      </a:pPr>
                      <a:r>
                        <a:rPr b="1" lang="ca" sz="800"/>
                        <a:t>Fuentes de Tráfico</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Total</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ENE</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FEB</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MAR</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ABR</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MAY</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JUN</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JUL</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AGO</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SEP</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OCT</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NOV</a:t>
                      </a:r>
                      <a:endParaRPr b="1" sz="800"/>
                    </a:p>
                  </a:txBody>
                  <a:tcPr marT="63500" marB="63500" marR="63500" marL="63500">
                    <a:solidFill>
                      <a:srgbClr val="C9DAF8"/>
                    </a:solidFill>
                  </a:tcPr>
                </a:tc>
                <a:tc>
                  <a:txBody>
                    <a:bodyPr/>
                    <a:lstStyle/>
                    <a:p>
                      <a:pPr indent="0" lvl="0" marL="0" rtl="0" algn="ctr">
                        <a:spcBef>
                          <a:spcPts val="0"/>
                        </a:spcBef>
                        <a:spcAft>
                          <a:spcPts val="0"/>
                        </a:spcAft>
                        <a:buNone/>
                      </a:pPr>
                      <a:r>
                        <a:rPr b="1" lang="ca" sz="800"/>
                        <a:t>DIC</a:t>
                      </a:r>
                      <a:endParaRPr b="1" sz="800"/>
                    </a:p>
                  </a:txBody>
                  <a:tcPr marT="63500" marB="63500" marR="63500" marL="63500">
                    <a:solidFill>
                      <a:srgbClr val="C9DAF8"/>
                    </a:solidFill>
                  </a:tcPr>
                </a:tc>
              </a:tr>
              <a:tr h="251325">
                <a:tc>
                  <a:txBody>
                    <a:bodyPr/>
                    <a:lstStyle/>
                    <a:p>
                      <a:pPr indent="0" lvl="0" marL="0" rtl="0" algn="ctr">
                        <a:spcBef>
                          <a:spcPts val="0"/>
                        </a:spcBef>
                        <a:spcAft>
                          <a:spcPts val="0"/>
                        </a:spcAft>
                        <a:buNone/>
                      </a:pPr>
                      <a:r>
                        <a:rPr b="1" lang="ca" sz="800"/>
                        <a:t>Atracción</a:t>
                      </a:r>
                      <a:endParaRPr b="1" sz="800"/>
                    </a:p>
                  </a:txBody>
                  <a:tcPr marT="63500" marB="63500" marR="63500" marL="63500">
                    <a:solidFill>
                      <a:srgbClr val="FFFF00"/>
                    </a:solidFill>
                  </a:tcPr>
                </a:tc>
                <a:tc>
                  <a:txBody>
                    <a:bodyPr/>
                    <a:lstStyle/>
                    <a:p>
                      <a:pPr indent="0" lvl="0" marL="0" rtl="0" algn="ctr">
                        <a:spcBef>
                          <a:spcPts val="0"/>
                        </a:spcBef>
                        <a:spcAft>
                          <a:spcPts val="0"/>
                        </a:spcAft>
                        <a:buNone/>
                      </a:pPr>
                      <a:r>
                        <a:rPr b="1" lang="ca" sz="800"/>
                        <a:t>572.174</a:t>
                      </a:r>
                      <a:endParaRPr b="1" sz="800"/>
                    </a:p>
                  </a:txBody>
                  <a:tcPr marT="63500" marB="63500" marR="63500" marL="63500"/>
                </a:tc>
                <a:tc>
                  <a:txBody>
                    <a:bodyPr/>
                    <a:lstStyle/>
                    <a:p>
                      <a:pPr indent="0" lvl="0" marL="0" rtl="0" algn="ctr">
                        <a:spcBef>
                          <a:spcPts val="0"/>
                        </a:spcBef>
                        <a:spcAft>
                          <a:spcPts val="0"/>
                        </a:spcAft>
                        <a:buNone/>
                      </a:pPr>
                      <a:r>
                        <a:rPr lang="ca" sz="800"/>
                        <a:t>11.986</a:t>
                      </a:r>
                      <a:endParaRPr sz="800"/>
                    </a:p>
                  </a:txBody>
                  <a:tcPr marT="63500" marB="63500" marR="63500" marL="63500"/>
                </a:tc>
                <a:tc>
                  <a:txBody>
                    <a:bodyPr/>
                    <a:lstStyle/>
                    <a:p>
                      <a:pPr indent="0" lvl="0" marL="0" rtl="0" algn="ctr">
                        <a:spcBef>
                          <a:spcPts val="0"/>
                        </a:spcBef>
                        <a:spcAft>
                          <a:spcPts val="0"/>
                        </a:spcAft>
                        <a:buNone/>
                      </a:pPr>
                      <a:r>
                        <a:rPr lang="ca" sz="800"/>
                        <a:t>84.979</a:t>
                      </a:r>
                      <a:endParaRPr sz="800"/>
                    </a:p>
                  </a:txBody>
                  <a:tcPr marT="63500" marB="63500" marR="63500" marL="63500"/>
                </a:tc>
                <a:tc>
                  <a:txBody>
                    <a:bodyPr/>
                    <a:lstStyle/>
                    <a:p>
                      <a:pPr indent="0" lvl="0" marL="0" rtl="0" algn="ctr">
                        <a:spcBef>
                          <a:spcPts val="0"/>
                        </a:spcBef>
                        <a:spcAft>
                          <a:spcPts val="0"/>
                        </a:spcAft>
                        <a:buNone/>
                      </a:pPr>
                      <a:r>
                        <a:rPr lang="ca" sz="800"/>
                        <a:t>103.520</a:t>
                      </a:r>
                      <a:endParaRPr sz="800"/>
                    </a:p>
                  </a:txBody>
                  <a:tcPr marT="63500" marB="63500" marR="63500" marL="63500"/>
                </a:tc>
                <a:tc>
                  <a:txBody>
                    <a:bodyPr/>
                    <a:lstStyle/>
                    <a:p>
                      <a:pPr indent="0" lvl="0" marL="0" rtl="0" algn="ctr">
                        <a:spcBef>
                          <a:spcPts val="0"/>
                        </a:spcBef>
                        <a:spcAft>
                          <a:spcPts val="0"/>
                        </a:spcAft>
                        <a:buNone/>
                      </a:pPr>
                      <a:r>
                        <a:rPr lang="ca" sz="800"/>
                        <a:t>74.913</a:t>
                      </a:r>
                      <a:endParaRPr sz="800"/>
                    </a:p>
                  </a:txBody>
                  <a:tcPr marT="63500" marB="63500" marR="63500" marL="63500"/>
                </a:tc>
                <a:tc>
                  <a:txBody>
                    <a:bodyPr/>
                    <a:lstStyle/>
                    <a:p>
                      <a:pPr indent="0" lvl="0" marL="0" rtl="0" algn="ctr">
                        <a:spcBef>
                          <a:spcPts val="0"/>
                        </a:spcBef>
                        <a:spcAft>
                          <a:spcPts val="0"/>
                        </a:spcAft>
                        <a:buNone/>
                      </a:pPr>
                      <a:r>
                        <a:rPr lang="ca" sz="800"/>
                        <a:t>54.357</a:t>
                      </a:r>
                      <a:endParaRPr sz="800"/>
                    </a:p>
                  </a:txBody>
                  <a:tcPr marT="63500" marB="63500" marR="63500" marL="63500"/>
                </a:tc>
                <a:tc>
                  <a:txBody>
                    <a:bodyPr/>
                    <a:lstStyle/>
                    <a:p>
                      <a:pPr indent="0" lvl="0" marL="0" rtl="0" algn="ctr">
                        <a:spcBef>
                          <a:spcPts val="0"/>
                        </a:spcBef>
                        <a:spcAft>
                          <a:spcPts val="0"/>
                        </a:spcAft>
                        <a:buNone/>
                      </a:pPr>
                      <a:r>
                        <a:rPr lang="ca" sz="800"/>
                        <a:t>41.766</a:t>
                      </a:r>
                      <a:endParaRPr sz="800"/>
                    </a:p>
                  </a:txBody>
                  <a:tcPr marT="63500" marB="63500" marR="63500" marL="63500"/>
                </a:tc>
                <a:tc>
                  <a:txBody>
                    <a:bodyPr/>
                    <a:lstStyle/>
                    <a:p>
                      <a:pPr indent="0" lvl="0" marL="0" rtl="0" algn="ctr">
                        <a:spcBef>
                          <a:spcPts val="0"/>
                        </a:spcBef>
                        <a:spcAft>
                          <a:spcPts val="0"/>
                        </a:spcAft>
                        <a:buNone/>
                      </a:pPr>
                      <a:r>
                        <a:rPr lang="ca" sz="800"/>
                        <a:t>30.684</a:t>
                      </a:r>
                      <a:endParaRPr sz="800"/>
                    </a:p>
                  </a:txBody>
                  <a:tcPr marT="63500" marB="63500" marR="63500" marL="63500"/>
                </a:tc>
                <a:tc>
                  <a:txBody>
                    <a:bodyPr/>
                    <a:lstStyle/>
                    <a:p>
                      <a:pPr indent="0" lvl="0" marL="0" rtl="0" algn="ctr">
                        <a:spcBef>
                          <a:spcPts val="0"/>
                        </a:spcBef>
                        <a:spcAft>
                          <a:spcPts val="0"/>
                        </a:spcAft>
                        <a:buNone/>
                      </a:pPr>
                      <a:r>
                        <a:rPr lang="ca" sz="800"/>
                        <a:t>22.309</a:t>
                      </a:r>
                      <a:endParaRPr sz="800"/>
                    </a:p>
                  </a:txBody>
                  <a:tcPr marT="63500" marB="63500" marR="63500" marL="63500"/>
                </a:tc>
                <a:tc>
                  <a:txBody>
                    <a:bodyPr/>
                    <a:lstStyle/>
                    <a:p>
                      <a:pPr indent="0" lvl="0" marL="0" rtl="0" algn="ctr">
                        <a:spcBef>
                          <a:spcPts val="0"/>
                        </a:spcBef>
                        <a:spcAft>
                          <a:spcPts val="0"/>
                        </a:spcAft>
                        <a:buNone/>
                      </a:pPr>
                      <a:r>
                        <a:rPr lang="ca" sz="800"/>
                        <a:t>29.367</a:t>
                      </a:r>
                      <a:endParaRPr sz="800"/>
                    </a:p>
                  </a:txBody>
                  <a:tcPr marT="63500" marB="63500" marR="63500" marL="63500"/>
                </a:tc>
                <a:tc>
                  <a:txBody>
                    <a:bodyPr/>
                    <a:lstStyle/>
                    <a:p>
                      <a:pPr indent="0" lvl="0" marL="0" rtl="0" algn="ctr">
                        <a:spcBef>
                          <a:spcPts val="0"/>
                        </a:spcBef>
                        <a:spcAft>
                          <a:spcPts val="0"/>
                        </a:spcAft>
                        <a:buNone/>
                      </a:pPr>
                      <a:r>
                        <a:rPr lang="ca" sz="800"/>
                        <a:t>30.764</a:t>
                      </a:r>
                      <a:endParaRPr sz="800"/>
                    </a:p>
                  </a:txBody>
                  <a:tcPr marT="63500" marB="63500" marR="63500" marL="63500"/>
                </a:tc>
                <a:tc>
                  <a:txBody>
                    <a:bodyPr/>
                    <a:lstStyle/>
                    <a:p>
                      <a:pPr indent="0" lvl="0" marL="0" rtl="0" algn="ctr">
                        <a:spcBef>
                          <a:spcPts val="0"/>
                        </a:spcBef>
                        <a:spcAft>
                          <a:spcPts val="0"/>
                        </a:spcAft>
                        <a:buNone/>
                      </a:pPr>
                      <a:r>
                        <a:rPr lang="ca" sz="800"/>
                        <a:t>36.059</a:t>
                      </a:r>
                      <a:endParaRPr sz="800"/>
                    </a:p>
                  </a:txBody>
                  <a:tcPr marT="63500" marB="63500" marR="63500" marL="63500"/>
                </a:tc>
                <a:tc>
                  <a:txBody>
                    <a:bodyPr/>
                    <a:lstStyle/>
                    <a:p>
                      <a:pPr indent="0" lvl="0" marL="0" rtl="0" algn="ctr">
                        <a:spcBef>
                          <a:spcPts val="0"/>
                        </a:spcBef>
                        <a:spcAft>
                          <a:spcPts val="0"/>
                        </a:spcAft>
                        <a:buNone/>
                      </a:pPr>
                      <a:r>
                        <a:rPr lang="ca" sz="800"/>
                        <a:t>51.470</a:t>
                      </a:r>
                      <a:endParaRPr sz="800"/>
                    </a:p>
                  </a:txBody>
                  <a:tcPr marT="63500" marB="63500" marR="63500" marL="63500"/>
                </a:tc>
              </a:tr>
              <a:tr h="251325">
                <a:tc>
                  <a:txBody>
                    <a:bodyPr/>
                    <a:lstStyle/>
                    <a:p>
                      <a:pPr indent="0" lvl="0" marL="0" rtl="0" algn="ctr">
                        <a:spcBef>
                          <a:spcPts val="0"/>
                        </a:spcBef>
                        <a:spcAft>
                          <a:spcPts val="0"/>
                        </a:spcAft>
                        <a:buNone/>
                      </a:pPr>
                      <a:r>
                        <a:rPr b="1" lang="ca" sz="800">
                          <a:solidFill>
                            <a:srgbClr val="0000FF"/>
                          </a:solidFill>
                        </a:rPr>
                        <a:t>SEO (17.78%)</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101.695</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0</a:t>
                      </a:r>
                      <a:endParaRPr sz="800"/>
                    </a:p>
                  </a:txBody>
                  <a:tcPr marT="63500" marB="63500" marR="63500" marL="63500"/>
                </a:tc>
                <a:tc>
                  <a:txBody>
                    <a:bodyPr/>
                    <a:lstStyle/>
                    <a:p>
                      <a:pPr indent="0" lvl="0" marL="0" rtl="0" algn="ctr">
                        <a:spcBef>
                          <a:spcPts val="0"/>
                        </a:spcBef>
                        <a:spcAft>
                          <a:spcPts val="0"/>
                        </a:spcAft>
                        <a:buNone/>
                      </a:pPr>
                      <a:r>
                        <a:rPr lang="ca" sz="800"/>
                        <a:t>843</a:t>
                      </a:r>
                      <a:endParaRPr sz="800"/>
                    </a:p>
                  </a:txBody>
                  <a:tcPr marT="63500" marB="63500" marR="63500" marL="63500"/>
                </a:tc>
                <a:tc>
                  <a:txBody>
                    <a:bodyPr/>
                    <a:lstStyle/>
                    <a:p>
                      <a:pPr indent="0" lvl="0" marL="0" rtl="0" algn="ctr">
                        <a:spcBef>
                          <a:spcPts val="0"/>
                        </a:spcBef>
                        <a:spcAft>
                          <a:spcPts val="0"/>
                        </a:spcAft>
                        <a:buNone/>
                      </a:pPr>
                      <a:r>
                        <a:rPr lang="ca" sz="800"/>
                        <a:t>4.118</a:t>
                      </a:r>
                      <a:endParaRPr sz="800"/>
                    </a:p>
                  </a:txBody>
                  <a:tcPr marT="63500" marB="63500" marR="63500" marL="63500"/>
                </a:tc>
                <a:tc>
                  <a:txBody>
                    <a:bodyPr/>
                    <a:lstStyle/>
                    <a:p>
                      <a:pPr indent="0" lvl="0" marL="0" rtl="0" algn="ctr">
                        <a:spcBef>
                          <a:spcPts val="0"/>
                        </a:spcBef>
                        <a:spcAft>
                          <a:spcPts val="0"/>
                        </a:spcAft>
                        <a:buNone/>
                      </a:pPr>
                      <a:r>
                        <a:rPr lang="ca" sz="800"/>
                        <a:t>6.063</a:t>
                      </a:r>
                      <a:endParaRPr sz="800"/>
                    </a:p>
                  </a:txBody>
                  <a:tcPr marT="63500" marB="63500" marR="63500" marL="63500"/>
                </a:tc>
                <a:tc>
                  <a:txBody>
                    <a:bodyPr/>
                    <a:lstStyle/>
                    <a:p>
                      <a:pPr indent="0" lvl="0" marL="0" rtl="0" algn="ctr">
                        <a:spcBef>
                          <a:spcPts val="0"/>
                        </a:spcBef>
                        <a:spcAft>
                          <a:spcPts val="0"/>
                        </a:spcAft>
                        <a:buNone/>
                      </a:pPr>
                      <a:r>
                        <a:rPr lang="ca" sz="800"/>
                        <a:t>8.482</a:t>
                      </a:r>
                      <a:endParaRPr sz="800"/>
                    </a:p>
                  </a:txBody>
                  <a:tcPr marT="63500" marB="63500" marR="63500" marL="63500"/>
                </a:tc>
                <a:tc>
                  <a:txBody>
                    <a:bodyPr/>
                    <a:lstStyle/>
                    <a:p>
                      <a:pPr indent="0" lvl="0" marL="0" rtl="0" algn="ctr">
                        <a:spcBef>
                          <a:spcPts val="0"/>
                        </a:spcBef>
                        <a:spcAft>
                          <a:spcPts val="0"/>
                        </a:spcAft>
                        <a:buNone/>
                      </a:pPr>
                      <a:r>
                        <a:rPr lang="ca" sz="800"/>
                        <a:t>8.982</a:t>
                      </a:r>
                      <a:endParaRPr sz="800"/>
                    </a:p>
                  </a:txBody>
                  <a:tcPr marT="63500" marB="63500" marR="63500" marL="63500"/>
                </a:tc>
                <a:tc>
                  <a:txBody>
                    <a:bodyPr/>
                    <a:lstStyle/>
                    <a:p>
                      <a:pPr indent="0" lvl="0" marL="0" rtl="0" algn="ctr">
                        <a:spcBef>
                          <a:spcPts val="0"/>
                        </a:spcBef>
                        <a:spcAft>
                          <a:spcPts val="0"/>
                        </a:spcAft>
                        <a:buNone/>
                      </a:pPr>
                      <a:r>
                        <a:rPr lang="ca" sz="800"/>
                        <a:t>6.595</a:t>
                      </a:r>
                      <a:endParaRPr sz="800"/>
                    </a:p>
                  </a:txBody>
                  <a:tcPr marT="63500" marB="63500" marR="63500" marL="63500"/>
                </a:tc>
                <a:tc>
                  <a:txBody>
                    <a:bodyPr/>
                    <a:lstStyle/>
                    <a:p>
                      <a:pPr indent="0" lvl="0" marL="0" rtl="0" algn="ctr">
                        <a:spcBef>
                          <a:spcPts val="0"/>
                        </a:spcBef>
                        <a:spcAft>
                          <a:spcPts val="0"/>
                        </a:spcAft>
                        <a:buNone/>
                      </a:pPr>
                      <a:r>
                        <a:rPr lang="ca" sz="800"/>
                        <a:t>5.756</a:t>
                      </a:r>
                      <a:endParaRPr sz="800"/>
                    </a:p>
                  </a:txBody>
                  <a:tcPr marT="63500" marB="63500" marR="63500" marL="63500"/>
                </a:tc>
                <a:tc>
                  <a:txBody>
                    <a:bodyPr/>
                    <a:lstStyle/>
                    <a:p>
                      <a:pPr indent="0" lvl="0" marL="0" rtl="0" algn="ctr">
                        <a:spcBef>
                          <a:spcPts val="0"/>
                        </a:spcBef>
                        <a:spcAft>
                          <a:spcPts val="0"/>
                        </a:spcAft>
                        <a:buNone/>
                      </a:pPr>
                      <a:r>
                        <a:rPr lang="ca" sz="800"/>
                        <a:t>9.750</a:t>
                      </a:r>
                      <a:endParaRPr sz="800"/>
                    </a:p>
                  </a:txBody>
                  <a:tcPr marT="63500" marB="63500" marR="63500" marL="63500"/>
                </a:tc>
                <a:tc>
                  <a:txBody>
                    <a:bodyPr/>
                    <a:lstStyle/>
                    <a:p>
                      <a:pPr indent="0" lvl="0" marL="0" rtl="0" algn="ctr">
                        <a:spcBef>
                          <a:spcPts val="0"/>
                        </a:spcBef>
                        <a:spcAft>
                          <a:spcPts val="0"/>
                        </a:spcAft>
                        <a:buNone/>
                      </a:pPr>
                      <a:r>
                        <a:rPr lang="ca" sz="800"/>
                        <a:t>12.146</a:t>
                      </a:r>
                      <a:endParaRPr sz="800"/>
                    </a:p>
                  </a:txBody>
                  <a:tcPr marT="63500" marB="63500" marR="63500" marL="63500"/>
                </a:tc>
                <a:tc>
                  <a:txBody>
                    <a:bodyPr/>
                    <a:lstStyle/>
                    <a:p>
                      <a:pPr indent="0" lvl="0" marL="0" rtl="0" algn="ctr">
                        <a:spcBef>
                          <a:spcPts val="0"/>
                        </a:spcBef>
                        <a:spcAft>
                          <a:spcPts val="0"/>
                        </a:spcAft>
                        <a:buNone/>
                      </a:pPr>
                      <a:r>
                        <a:rPr lang="ca" sz="800"/>
                        <a:t>15.460</a:t>
                      </a:r>
                      <a:endParaRPr sz="800"/>
                    </a:p>
                  </a:txBody>
                  <a:tcPr marT="63500" marB="63500" marR="63500" marL="63500"/>
                </a:tc>
                <a:tc>
                  <a:txBody>
                    <a:bodyPr/>
                    <a:lstStyle/>
                    <a:p>
                      <a:pPr indent="0" lvl="0" marL="0" rtl="0" algn="ctr">
                        <a:spcBef>
                          <a:spcPts val="0"/>
                        </a:spcBef>
                        <a:spcAft>
                          <a:spcPts val="0"/>
                        </a:spcAft>
                        <a:buNone/>
                      </a:pPr>
                      <a:r>
                        <a:rPr lang="ca" sz="800"/>
                        <a:t>23.500</a:t>
                      </a:r>
                      <a:endParaRPr sz="800"/>
                    </a:p>
                  </a:txBody>
                  <a:tcPr marT="63500" marB="63500" marR="63500" marL="63500"/>
                </a:tc>
              </a:tr>
              <a:tr h="251325">
                <a:tc>
                  <a:txBody>
                    <a:bodyPr/>
                    <a:lstStyle/>
                    <a:p>
                      <a:pPr indent="0" lvl="0" marL="0" rtl="0" algn="ctr">
                        <a:spcBef>
                          <a:spcPts val="0"/>
                        </a:spcBef>
                        <a:spcAft>
                          <a:spcPts val="0"/>
                        </a:spcAft>
                        <a:buNone/>
                      </a:pPr>
                      <a:r>
                        <a:rPr b="1" lang="ca" sz="800">
                          <a:solidFill>
                            <a:srgbClr val="0000FF"/>
                          </a:solidFill>
                        </a:rPr>
                        <a:t>PPC (55.58%)</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318.020</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8.664</a:t>
                      </a:r>
                      <a:endParaRPr sz="800"/>
                    </a:p>
                  </a:txBody>
                  <a:tcPr marT="63500" marB="63500" marR="63500" marL="63500"/>
                </a:tc>
                <a:tc>
                  <a:txBody>
                    <a:bodyPr/>
                    <a:lstStyle/>
                    <a:p>
                      <a:pPr indent="0" lvl="0" marL="0" rtl="0" algn="ctr">
                        <a:spcBef>
                          <a:spcPts val="0"/>
                        </a:spcBef>
                        <a:spcAft>
                          <a:spcPts val="0"/>
                        </a:spcAft>
                        <a:buNone/>
                      </a:pPr>
                      <a:r>
                        <a:rPr lang="ca" sz="800"/>
                        <a:t>60.819</a:t>
                      </a:r>
                      <a:endParaRPr sz="800"/>
                    </a:p>
                  </a:txBody>
                  <a:tcPr marT="63500" marB="63500" marR="63500" marL="63500"/>
                </a:tc>
                <a:tc>
                  <a:txBody>
                    <a:bodyPr/>
                    <a:lstStyle/>
                    <a:p>
                      <a:pPr indent="0" lvl="0" marL="0" rtl="0" algn="ctr">
                        <a:spcBef>
                          <a:spcPts val="0"/>
                        </a:spcBef>
                        <a:spcAft>
                          <a:spcPts val="0"/>
                        </a:spcAft>
                        <a:buNone/>
                      </a:pPr>
                      <a:r>
                        <a:rPr lang="ca" sz="800"/>
                        <a:t>71.723</a:t>
                      </a:r>
                      <a:endParaRPr sz="800"/>
                    </a:p>
                  </a:txBody>
                  <a:tcPr marT="63500" marB="63500" marR="63500" marL="63500"/>
                </a:tc>
                <a:tc>
                  <a:txBody>
                    <a:bodyPr/>
                    <a:lstStyle/>
                    <a:p>
                      <a:pPr indent="0" lvl="0" marL="0" rtl="0" algn="ctr">
                        <a:spcBef>
                          <a:spcPts val="0"/>
                        </a:spcBef>
                        <a:spcAft>
                          <a:spcPts val="0"/>
                        </a:spcAft>
                        <a:buNone/>
                      </a:pPr>
                      <a:r>
                        <a:rPr lang="ca" sz="800"/>
                        <a:t>49.329</a:t>
                      </a:r>
                      <a:endParaRPr sz="800"/>
                    </a:p>
                  </a:txBody>
                  <a:tcPr marT="63500" marB="63500" marR="63500" marL="63500"/>
                </a:tc>
                <a:tc>
                  <a:txBody>
                    <a:bodyPr/>
                    <a:lstStyle/>
                    <a:p>
                      <a:pPr indent="0" lvl="0" marL="0" rtl="0" algn="ctr">
                        <a:spcBef>
                          <a:spcPts val="0"/>
                        </a:spcBef>
                        <a:spcAft>
                          <a:spcPts val="0"/>
                        </a:spcAft>
                        <a:buNone/>
                      </a:pPr>
                      <a:r>
                        <a:rPr lang="ca" sz="800"/>
                        <a:t>32.416</a:t>
                      </a:r>
                      <a:endParaRPr sz="800"/>
                    </a:p>
                  </a:txBody>
                  <a:tcPr marT="63500" marB="63500" marR="63500" marL="63500"/>
                </a:tc>
                <a:tc>
                  <a:txBody>
                    <a:bodyPr/>
                    <a:lstStyle/>
                    <a:p>
                      <a:pPr indent="0" lvl="0" marL="0" rtl="0" algn="ctr">
                        <a:spcBef>
                          <a:spcPts val="0"/>
                        </a:spcBef>
                        <a:spcAft>
                          <a:spcPts val="0"/>
                        </a:spcAft>
                        <a:buNone/>
                      </a:pPr>
                      <a:r>
                        <a:rPr lang="ca" sz="800"/>
                        <a:t>22.723</a:t>
                      </a:r>
                      <a:endParaRPr sz="800"/>
                    </a:p>
                  </a:txBody>
                  <a:tcPr marT="63500" marB="63500" marR="63500" marL="63500"/>
                </a:tc>
                <a:tc>
                  <a:txBody>
                    <a:bodyPr/>
                    <a:lstStyle/>
                    <a:p>
                      <a:pPr indent="0" lvl="0" marL="0" rtl="0" algn="ctr">
                        <a:spcBef>
                          <a:spcPts val="0"/>
                        </a:spcBef>
                        <a:spcAft>
                          <a:spcPts val="0"/>
                        </a:spcAft>
                        <a:buNone/>
                      </a:pPr>
                      <a:r>
                        <a:rPr lang="ca" sz="800"/>
                        <a:t>15.779</a:t>
                      </a:r>
                      <a:endParaRPr sz="800"/>
                    </a:p>
                  </a:txBody>
                  <a:tcPr marT="63500" marB="63500" marR="63500" marL="63500"/>
                </a:tc>
                <a:tc>
                  <a:txBody>
                    <a:bodyPr/>
                    <a:lstStyle/>
                    <a:p>
                      <a:pPr indent="0" lvl="0" marL="0" rtl="0" algn="ctr">
                        <a:spcBef>
                          <a:spcPts val="0"/>
                        </a:spcBef>
                        <a:spcAft>
                          <a:spcPts val="0"/>
                        </a:spcAft>
                        <a:buNone/>
                      </a:pPr>
                      <a:r>
                        <a:rPr lang="ca" sz="800"/>
                        <a:t>9.818</a:t>
                      </a:r>
                      <a:endParaRPr sz="800"/>
                    </a:p>
                  </a:txBody>
                  <a:tcPr marT="63500" marB="63500" marR="63500" marL="63500"/>
                </a:tc>
                <a:tc>
                  <a:txBody>
                    <a:bodyPr/>
                    <a:lstStyle/>
                    <a:p>
                      <a:pPr indent="0" lvl="0" marL="0" rtl="0" algn="ctr">
                        <a:spcBef>
                          <a:spcPts val="0"/>
                        </a:spcBef>
                        <a:spcAft>
                          <a:spcPts val="0"/>
                        </a:spcAft>
                        <a:buNone/>
                      </a:pPr>
                      <a:r>
                        <a:rPr lang="ca" sz="800"/>
                        <a:t>10.156</a:t>
                      </a:r>
                      <a:endParaRPr sz="800"/>
                    </a:p>
                  </a:txBody>
                  <a:tcPr marT="63500" marB="63500" marR="63500" marL="63500"/>
                </a:tc>
                <a:tc>
                  <a:txBody>
                    <a:bodyPr/>
                    <a:lstStyle/>
                    <a:p>
                      <a:pPr indent="0" lvl="0" marL="0" rtl="0" algn="ctr">
                        <a:spcBef>
                          <a:spcPts val="0"/>
                        </a:spcBef>
                        <a:spcAft>
                          <a:spcPts val="0"/>
                        </a:spcAft>
                        <a:buNone/>
                      </a:pPr>
                      <a:r>
                        <a:rPr lang="ca" sz="800"/>
                        <a:t>9.223</a:t>
                      </a:r>
                      <a:endParaRPr sz="800"/>
                    </a:p>
                  </a:txBody>
                  <a:tcPr marT="63500" marB="63500" marR="63500" marL="63500"/>
                </a:tc>
                <a:tc>
                  <a:txBody>
                    <a:bodyPr/>
                    <a:lstStyle/>
                    <a:p>
                      <a:pPr indent="0" lvl="0" marL="0" rtl="0" algn="ctr">
                        <a:spcBef>
                          <a:spcPts val="0"/>
                        </a:spcBef>
                        <a:spcAft>
                          <a:spcPts val="0"/>
                        </a:spcAft>
                        <a:buNone/>
                      </a:pPr>
                      <a:r>
                        <a:rPr lang="ca" sz="800"/>
                        <a:t>10.983</a:t>
                      </a:r>
                      <a:endParaRPr sz="800"/>
                    </a:p>
                  </a:txBody>
                  <a:tcPr marT="63500" marB="63500" marR="63500" marL="63500"/>
                </a:tc>
                <a:tc>
                  <a:txBody>
                    <a:bodyPr/>
                    <a:lstStyle/>
                    <a:p>
                      <a:pPr indent="0" lvl="0" marL="0" rtl="0" algn="ctr">
                        <a:spcBef>
                          <a:spcPts val="0"/>
                        </a:spcBef>
                        <a:spcAft>
                          <a:spcPts val="0"/>
                        </a:spcAft>
                        <a:buNone/>
                      </a:pPr>
                      <a:r>
                        <a:rPr lang="ca" sz="800"/>
                        <a:t>16.417</a:t>
                      </a:r>
                      <a:endParaRPr sz="800"/>
                    </a:p>
                  </a:txBody>
                  <a:tcPr marT="63500" marB="63500" marR="63500" marL="63500"/>
                </a:tc>
              </a:tr>
              <a:tr h="251325">
                <a:tc>
                  <a:txBody>
                    <a:bodyPr/>
                    <a:lstStyle/>
                    <a:p>
                      <a:pPr indent="0" lvl="0" marL="0" rtl="0" algn="ctr">
                        <a:spcBef>
                          <a:spcPts val="0"/>
                        </a:spcBef>
                        <a:spcAft>
                          <a:spcPts val="0"/>
                        </a:spcAft>
                        <a:buNone/>
                      </a:pPr>
                      <a:r>
                        <a:rPr b="1" lang="ca" sz="800">
                          <a:solidFill>
                            <a:srgbClr val="0000FF"/>
                          </a:solidFill>
                        </a:rPr>
                        <a:t>EMAIL (3.57%)</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20.414</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2.962</a:t>
                      </a:r>
                      <a:endParaRPr sz="800"/>
                    </a:p>
                  </a:txBody>
                  <a:tcPr marT="63500" marB="63500" marR="63500" marL="63500"/>
                </a:tc>
                <a:tc>
                  <a:txBody>
                    <a:bodyPr/>
                    <a:lstStyle/>
                    <a:p>
                      <a:pPr indent="0" lvl="0" marL="0" rtl="0" algn="ctr">
                        <a:spcBef>
                          <a:spcPts val="0"/>
                        </a:spcBef>
                        <a:spcAft>
                          <a:spcPts val="0"/>
                        </a:spcAft>
                        <a:buNone/>
                      </a:pPr>
                      <a:r>
                        <a:rPr lang="ca" sz="800"/>
                        <a:t>2.647</a:t>
                      </a:r>
                      <a:endParaRPr sz="800"/>
                    </a:p>
                  </a:txBody>
                  <a:tcPr marT="63500" marB="63500" marR="63500" marL="63500"/>
                </a:tc>
                <a:tc>
                  <a:txBody>
                    <a:bodyPr/>
                    <a:lstStyle/>
                    <a:p>
                      <a:pPr indent="0" lvl="0" marL="0" rtl="0" algn="ctr">
                        <a:spcBef>
                          <a:spcPts val="0"/>
                        </a:spcBef>
                        <a:spcAft>
                          <a:spcPts val="0"/>
                        </a:spcAft>
                        <a:buNone/>
                      </a:pPr>
                      <a:r>
                        <a:rPr lang="ca" sz="800"/>
                        <a:t>3.592</a:t>
                      </a:r>
                      <a:endParaRPr sz="800"/>
                    </a:p>
                  </a:txBody>
                  <a:tcPr marT="63500" marB="63500" marR="63500" marL="63500"/>
                </a:tc>
                <a:tc>
                  <a:txBody>
                    <a:bodyPr/>
                    <a:lstStyle/>
                    <a:p>
                      <a:pPr indent="0" lvl="0" marL="0" rtl="0" algn="ctr">
                        <a:spcBef>
                          <a:spcPts val="0"/>
                        </a:spcBef>
                        <a:spcAft>
                          <a:spcPts val="0"/>
                        </a:spcAft>
                        <a:buNone/>
                      </a:pPr>
                      <a:r>
                        <a:rPr lang="ca" sz="800"/>
                        <a:t>3.579</a:t>
                      </a:r>
                      <a:endParaRPr sz="800"/>
                    </a:p>
                  </a:txBody>
                  <a:tcPr marT="63500" marB="63500" marR="63500" marL="63500"/>
                </a:tc>
                <a:tc>
                  <a:txBody>
                    <a:bodyPr/>
                    <a:lstStyle/>
                    <a:p>
                      <a:pPr indent="0" lvl="0" marL="0" rtl="0" algn="ctr">
                        <a:spcBef>
                          <a:spcPts val="0"/>
                        </a:spcBef>
                        <a:spcAft>
                          <a:spcPts val="0"/>
                        </a:spcAft>
                        <a:buNone/>
                      </a:pPr>
                      <a:r>
                        <a:rPr lang="ca" sz="800"/>
                        <a:t>3.623</a:t>
                      </a:r>
                      <a:endParaRPr sz="800"/>
                    </a:p>
                  </a:txBody>
                  <a:tcPr marT="63500" marB="63500" marR="63500" marL="63500"/>
                </a:tc>
                <a:tc>
                  <a:txBody>
                    <a:bodyPr/>
                    <a:lstStyle/>
                    <a:p>
                      <a:pPr indent="0" lvl="0" marL="0" rtl="0" algn="ctr">
                        <a:spcBef>
                          <a:spcPts val="0"/>
                        </a:spcBef>
                        <a:spcAft>
                          <a:spcPts val="0"/>
                        </a:spcAft>
                        <a:buNone/>
                      </a:pPr>
                      <a:r>
                        <a:rPr lang="ca" sz="800"/>
                        <a:t>4.011</a:t>
                      </a:r>
                      <a:endParaRPr sz="800"/>
                    </a:p>
                  </a:txBody>
                  <a:tcPr marT="63500" marB="63500" marR="63500" marL="63500"/>
                </a:tc>
              </a:tr>
              <a:tr h="251325">
                <a:tc>
                  <a:txBody>
                    <a:bodyPr/>
                    <a:lstStyle/>
                    <a:p>
                      <a:pPr indent="0" lvl="0" marL="0" rtl="0" algn="ctr">
                        <a:spcBef>
                          <a:spcPts val="0"/>
                        </a:spcBef>
                        <a:spcAft>
                          <a:spcPts val="0"/>
                        </a:spcAft>
                        <a:buNone/>
                      </a:pPr>
                      <a:r>
                        <a:rPr b="1" lang="ca" sz="800">
                          <a:solidFill>
                            <a:srgbClr val="0000FF"/>
                          </a:solidFill>
                        </a:rPr>
                        <a:t>RRSS (23.07%)</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132.015</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3.322</a:t>
                      </a:r>
                      <a:endParaRPr sz="800"/>
                    </a:p>
                  </a:txBody>
                  <a:tcPr marT="63500" marB="63500" marR="63500" marL="63500"/>
                </a:tc>
                <a:tc>
                  <a:txBody>
                    <a:bodyPr/>
                    <a:lstStyle/>
                    <a:p>
                      <a:pPr indent="0" lvl="0" marL="0" rtl="0" algn="ctr">
                        <a:spcBef>
                          <a:spcPts val="0"/>
                        </a:spcBef>
                        <a:spcAft>
                          <a:spcPts val="0"/>
                        </a:spcAft>
                        <a:buNone/>
                      </a:pPr>
                      <a:r>
                        <a:rPr lang="ca" sz="800"/>
                        <a:t>23.317</a:t>
                      </a:r>
                      <a:endParaRPr sz="800"/>
                    </a:p>
                  </a:txBody>
                  <a:tcPr marT="63500" marB="63500" marR="63500" marL="63500"/>
                </a:tc>
                <a:tc>
                  <a:txBody>
                    <a:bodyPr/>
                    <a:lstStyle/>
                    <a:p>
                      <a:pPr indent="0" lvl="0" marL="0" rtl="0" algn="ctr">
                        <a:spcBef>
                          <a:spcPts val="0"/>
                        </a:spcBef>
                        <a:spcAft>
                          <a:spcPts val="0"/>
                        </a:spcAft>
                        <a:buNone/>
                      </a:pPr>
                      <a:r>
                        <a:rPr lang="ca" sz="800"/>
                        <a:t>27.679</a:t>
                      </a:r>
                      <a:endParaRPr sz="800"/>
                    </a:p>
                  </a:txBody>
                  <a:tcPr marT="63500" marB="63500" marR="63500" marL="63500"/>
                </a:tc>
                <a:tc>
                  <a:txBody>
                    <a:bodyPr/>
                    <a:lstStyle/>
                    <a:p>
                      <a:pPr indent="0" lvl="0" marL="0" rtl="0" algn="ctr">
                        <a:spcBef>
                          <a:spcPts val="0"/>
                        </a:spcBef>
                        <a:spcAft>
                          <a:spcPts val="0"/>
                        </a:spcAft>
                        <a:buNone/>
                      </a:pPr>
                      <a:r>
                        <a:rPr lang="ca" sz="800"/>
                        <a:t>19.521</a:t>
                      </a:r>
                      <a:endParaRPr sz="800"/>
                    </a:p>
                  </a:txBody>
                  <a:tcPr marT="63500" marB="63500" marR="63500" marL="63500"/>
                </a:tc>
                <a:tc>
                  <a:txBody>
                    <a:bodyPr/>
                    <a:lstStyle/>
                    <a:p>
                      <a:pPr indent="0" lvl="0" marL="0" rtl="0" algn="ctr">
                        <a:spcBef>
                          <a:spcPts val="0"/>
                        </a:spcBef>
                        <a:spcAft>
                          <a:spcPts val="0"/>
                        </a:spcAft>
                        <a:buNone/>
                      </a:pPr>
                      <a:r>
                        <a:rPr lang="ca" sz="800"/>
                        <a:t>13.459</a:t>
                      </a:r>
                      <a:endParaRPr sz="800"/>
                    </a:p>
                  </a:txBody>
                  <a:tcPr marT="63500" marB="63500" marR="63500" marL="63500"/>
                </a:tc>
                <a:tc>
                  <a:txBody>
                    <a:bodyPr/>
                    <a:lstStyle/>
                    <a:p>
                      <a:pPr indent="0" lvl="0" marL="0" rtl="0" algn="ctr">
                        <a:spcBef>
                          <a:spcPts val="0"/>
                        </a:spcBef>
                        <a:spcAft>
                          <a:spcPts val="0"/>
                        </a:spcAft>
                        <a:buNone/>
                      </a:pPr>
                      <a:r>
                        <a:rPr lang="ca" sz="800"/>
                        <a:t>10.061</a:t>
                      </a:r>
                      <a:endParaRPr sz="800"/>
                    </a:p>
                  </a:txBody>
                  <a:tcPr marT="63500" marB="63500" marR="63500" marL="63500"/>
                </a:tc>
                <a:tc>
                  <a:txBody>
                    <a:bodyPr/>
                    <a:lstStyle/>
                    <a:p>
                      <a:pPr indent="0" lvl="0" marL="0" rtl="0" algn="ctr">
                        <a:spcBef>
                          <a:spcPts val="0"/>
                        </a:spcBef>
                        <a:spcAft>
                          <a:spcPts val="0"/>
                        </a:spcAft>
                        <a:buNone/>
                      </a:pPr>
                      <a:r>
                        <a:rPr lang="ca" sz="800"/>
                        <a:t>5.348</a:t>
                      </a:r>
                      <a:endParaRPr sz="800"/>
                    </a:p>
                  </a:txBody>
                  <a:tcPr marT="63500" marB="63500" marR="63500" marL="63500"/>
                </a:tc>
                <a:tc>
                  <a:txBody>
                    <a:bodyPr/>
                    <a:lstStyle/>
                    <a:p>
                      <a:pPr indent="0" lvl="0" marL="0" rtl="0" algn="ctr">
                        <a:spcBef>
                          <a:spcPts val="0"/>
                        </a:spcBef>
                        <a:spcAft>
                          <a:spcPts val="0"/>
                        </a:spcAft>
                        <a:buNone/>
                      </a:pPr>
                      <a:r>
                        <a:rPr lang="ca" sz="800"/>
                        <a:t>4.088</a:t>
                      </a:r>
                      <a:endParaRPr sz="800"/>
                    </a:p>
                  </a:txBody>
                  <a:tcPr marT="63500" marB="63500" marR="63500" marL="63500"/>
                </a:tc>
                <a:tc>
                  <a:txBody>
                    <a:bodyPr/>
                    <a:lstStyle/>
                    <a:p>
                      <a:pPr indent="0" lvl="0" marL="0" rtl="0" algn="ctr">
                        <a:spcBef>
                          <a:spcPts val="0"/>
                        </a:spcBef>
                        <a:spcAft>
                          <a:spcPts val="0"/>
                        </a:spcAft>
                        <a:buNone/>
                      </a:pPr>
                      <a:r>
                        <a:rPr lang="ca" sz="800"/>
                        <a:t>5.869</a:t>
                      </a:r>
                      <a:endParaRPr sz="800"/>
                    </a:p>
                  </a:txBody>
                  <a:tcPr marT="63500" marB="63500" marR="63500" marL="63500"/>
                </a:tc>
                <a:tc>
                  <a:txBody>
                    <a:bodyPr/>
                    <a:lstStyle/>
                    <a:p>
                      <a:pPr indent="0" lvl="0" marL="0" rtl="0" algn="ctr">
                        <a:spcBef>
                          <a:spcPts val="0"/>
                        </a:spcBef>
                        <a:spcAft>
                          <a:spcPts val="0"/>
                        </a:spcAft>
                        <a:buNone/>
                      </a:pPr>
                      <a:r>
                        <a:rPr lang="ca" sz="800"/>
                        <a:t>5.816</a:t>
                      </a:r>
                      <a:endParaRPr sz="800"/>
                    </a:p>
                  </a:txBody>
                  <a:tcPr marT="63500" marB="63500" marR="63500" marL="63500"/>
                </a:tc>
                <a:tc>
                  <a:txBody>
                    <a:bodyPr/>
                    <a:lstStyle/>
                    <a:p>
                      <a:pPr indent="0" lvl="0" marL="0" rtl="0" algn="ctr">
                        <a:spcBef>
                          <a:spcPts val="0"/>
                        </a:spcBef>
                        <a:spcAft>
                          <a:spcPts val="0"/>
                        </a:spcAft>
                        <a:buNone/>
                      </a:pPr>
                      <a:r>
                        <a:rPr lang="ca" sz="800"/>
                        <a:t>5.993</a:t>
                      </a:r>
                      <a:endParaRPr sz="800"/>
                    </a:p>
                  </a:txBody>
                  <a:tcPr marT="63500" marB="63500" marR="63500" marL="63500"/>
                </a:tc>
                <a:tc>
                  <a:txBody>
                    <a:bodyPr/>
                    <a:lstStyle/>
                    <a:p>
                      <a:pPr indent="0" lvl="0" marL="0" rtl="0" algn="ctr">
                        <a:spcBef>
                          <a:spcPts val="0"/>
                        </a:spcBef>
                        <a:spcAft>
                          <a:spcPts val="0"/>
                        </a:spcAft>
                        <a:buNone/>
                      </a:pPr>
                      <a:r>
                        <a:rPr lang="ca" sz="800"/>
                        <a:t>7.542</a:t>
                      </a:r>
                      <a:endParaRPr sz="800"/>
                    </a:p>
                  </a:txBody>
                  <a:tcPr marT="63500" marB="63500" marR="63500" marL="63500"/>
                </a:tc>
              </a:tr>
              <a:tr h="251325">
                <a:tc>
                  <a:txBody>
                    <a:bodyPr/>
                    <a:lstStyle/>
                    <a:p>
                      <a:pPr indent="0" lvl="0" marL="0" rtl="0" algn="r">
                        <a:spcBef>
                          <a:spcPts val="0"/>
                        </a:spcBef>
                        <a:spcAft>
                          <a:spcPts val="0"/>
                        </a:spcAft>
                        <a:buNone/>
                      </a:pPr>
                      <a:r>
                        <a:rPr lang="ca" sz="800">
                          <a:solidFill>
                            <a:srgbClr val="0000FF"/>
                          </a:solidFill>
                        </a:rPr>
                        <a:t>Black Friday</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5.873</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1325">
                <a:tc>
                  <a:txBody>
                    <a:bodyPr/>
                    <a:lstStyle/>
                    <a:p>
                      <a:pPr indent="0" lvl="0" marL="0" rtl="0" algn="r">
                        <a:spcBef>
                          <a:spcPts val="0"/>
                        </a:spcBef>
                        <a:spcAft>
                          <a:spcPts val="0"/>
                        </a:spcAft>
                        <a:buNone/>
                      </a:pPr>
                      <a:r>
                        <a:rPr lang="ca" sz="800">
                          <a:solidFill>
                            <a:srgbClr val="0000FF"/>
                          </a:solidFill>
                        </a:rPr>
                        <a:t>Navidad</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7.391</a:t>
                      </a:r>
                      <a:endParaRPr sz="800"/>
                    </a:p>
                  </a:txBody>
                  <a:tcPr marT="63500" marB="63500" marR="63500" marL="63500"/>
                </a:tc>
              </a:tr>
              <a:tr h="251325">
                <a:tc>
                  <a:txBody>
                    <a:bodyPr/>
                    <a:lstStyle/>
                    <a:p>
                      <a:pPr indent="0" lvl="0" marL="0" rtl="0" algn="r">
                        <a:spcBef>
                          <a:spcPts val="0"/>
                        </a:spcBef>
                        <a:spcAft>
                          <a:spcPts val="0"/>
                        </a:spcAft>
                        <a:buNone/>
                      </a:pPr>
                      <a:r>
                        <a:rPr lang="ca" sz="800">
                          <a:solidFill>
                            <a:srgbClr val="0000FF"/>
                          </a:solidFill>
                        </a:rPr>
                        <a:t>Dia Perro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4.455</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1325">
                <a:tc>
                  <a:txBody>
                    <a:bodyPr/>
                    <a:lstStyle/>
                    <a:p>
                      <a:pPr indent="0" lvl="0" marL="0" rtl="0" algn="r">
                        <a:spcBef>
                          <a:spcPts val="0"/>
                        </a:spcBef>
                        <a:spcAft>
                          <a:spcPts val="0"/>
                        </a:spcAft>
                        <a:buNone/>
                      </a:pPr>
                      <a:r>
                        <a:rPr lang="ca" sz="800">
                          <a:solidFill>
                            <a:srgbClr val="0000FF"/>
                          </a:solidFill>
                        </a:rPr>
                        <a:t>Dia Gato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786</a:t>
                      </a:r>
                      <a:endParaRPr sz="800"/>
                    </a:p>
                  </a:txBody>
                  <a:tcPr marT="63500" marB="63500" marR="63500" marL="63500"/>
                </a:tc>
                <a:tc>
                  <a:txBody>
                    <a:bodyPr/>
                    <a:lstStyle/>
                    <a:p>
                      <a:pPr indent="0" lvl="0" marL="0" rtl="0" algn="ctr">
                        <a:spcBef>
                          <a:spcPts val="0"/>
                        </a:spcBef>
                        <a:spcAft>
                          <a:spcPts val="0"/>
                        </a:spcAft>
                        <a:buNone/>
                      </a:pPr>
                      <a:r>
                        <a:rPr lang="ca" sz="800"/>
                        <a:t>4.006</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1325">
                <a:tc>
                  <a:txBody>
                    <a:bodyPr/>
                    <a:lstStyle/>
                    <a:p>
                      <a:pPr indent="0" lvl="0" marL="0" rtl="0" algn="r">
                        <a:spcBef>
                          <a:spcPts val="0"/>
                        </a:spcBef>
                        <a:spcAft>
                          <a:spcPts val="0"/>
                        </a:spcAft>
                        <a:buNone/>
                      </a:pPr>
                      <a:r>
                        <a:rPr lang="ca" sz="800">
                          <a:solidFill>
                            <a:srgbClr val="0000FF"/>
                          </a:solidFill>
                        </a:rPr>
                        <a:t>Dia Mascota</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5.752</a:t>
                      </a:r>
                      <a:endParaRPr sz="800"/>
                    </a:p>
                  </a:txBody>
                  <a:tcPr marT="63500" marB="63500" marR="63500" marL="63500"/>
                </a:tc>
                <a:tc>
                  <a:txBody>
                    <a:bodyPr/>
                    <a:lstStyle/>
                    <a:p>
                      <a:pPr indent="0" lvl="0" marL="0" rtl="0" algn="ctr">
                        <a:spcBef>
                          <a:spcPts val="0"/>
                        </a:spcBef>
                        <a:spcAft>
                          <a:spcPts val="0"/>
                        </a:spcAft>
                        <a:buNone/>
                      </a:pPr>
                      <a:r>
                        <a:rPr lang="ca" sz="800"/>
                        <a:t>5.700</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375400">
                <a:tc>
                  <a:txBody>
                    <a:bodyPr/>
                    <a:lstStyle/>
                    <a:p>
                      <a:pPr indent="0" lvl="0" marL="0" rtl="0" algn="r">
                        <a:spcBef>
                          <a:spcPts val="0"/>
                        </a:spcBef>
                        <a:spcAft>
                          <a:spcPts val="0"/>
                        </a:spcAft>
                        <a:buNone/>
                      </a:pPr>
                      <a:r>
                        <a:rPr lang="ca" sz="800">
                          <a:solidFill>
                            <a:srgbClr val="0000FF"/>
                          </a:solidFill>
                        </a:rPr>
                        <a:t>Tráfico Pagado Permanente</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3.256</a:t>
                      </a:r>
                      <a:endParaRPr sz="800"/>
                    </a:p>
                  </a:txBody>
                  <a:tcPr marT="63500" marB="63500" marR="63500" marL="63500"/>
                </a:tc>
                <a:tc>
                  <a:txBody>
                    <a:bodyPr/>
                    <a:lstStyle/>
                    <a:p>
                      <a:pPr indent="0" lvl="0" marL="0" rtl="0" algn="ctr">
                        <a:spcBef>
                          <a:spcPts val="0"/>
                        </a:spcBef>
                        <a:spcAft>
                          <a:spcPts val="0"/>
                        </a:spcAft>
                        <a:buNone/>
                      </a:pPr>
                      <a:r>
                        <a:rPr lang="ca" sz="800"/>
                        <a:t>22.851</a:t>
                      </a:r>
                      <a:endParaRPr sz="800"/>
                    </a:p>
                  </a:txBody>
                  <a:tcPr marT="63500" marB="63500" marR="63500" marL="63500"/>
                </a:tc>
                <a:tc>
                  <a:txBody>
                    <a:bodyPr/>
                    <a:lstStyle/>
                    <a:p>
                      <a:pPr indent="0" lvl="0" marL="0" rtl="0" algn="ctr">
                        <a:spcBef>
                          <a:spcPts val="0"/>
                        </a:spcBef>
                        <a:spcAft>
                          <a:spcPts val="0"/>
                        </a:spcAft>
                        <a:buNone/>
                      </a:pPr>
                      <a:r>
                        <a:rPr lang="ca" sz="800"/>
                        <a:t>27.126</a:t>
                      </a:r>
                      <a:endParaRPr sz="800"/>
                    </a:p>
                  </a:txBody>
                  <a:tcPr marT="63500" marB="63500" marR="63500" marL="63500"/>
                </a:tc>
                <a:tc>
                  <a:txBody>
                    <a:bodyPr/>
                    <a:lstStyle/>
                    <a:p>
                      <a:pPr indent="0" lvl="0" marL="0" rtl="0" algn="ctr">
                        <a:spcBef>
                          <a:spcPts val="0"/>
                        </a:spcBef>
                        <a:spcAft>
                          <a:spcPts val="0"/>
                        </a:spcAft>
                        <a:buNone/>
                      </a:pPr>
                      <a:r>
                        <a:rPr lang="ca" sz="800"/>
                        <a:t>19.131</a:t>
                      </a:r>
                      <a:endParaRPr sz="800"/>
                    </a:p>
                  </a:txBody>
                  <a:tcPr marT="63500" marB="63500" marR="63500" marL="63500"/>
                </a:tc>
                <a:tc>
                  <a:txBody>
                    <a:bodyPr/>
                    <a:lstStyle/>
                    <a:p>
                      <a:pPr indent="0" lvl="0" marL="0" rtl="0" algn="ctr">
                        <a:spcBef>
                          <a:spcPts val="0"/>
                        </a:spcBef>
                        <a:spcAft>
                          <a:spcPts val="0"/>
                        </a:spcAft>
                        <a:buNone/>
                      </a:pPr>
                      <a:r>
                        <a:rPr lang="ca" sz="800"/>
                        <a:t>13.190</a:t>
                      </a:r>
                      <a:endParaRPr sz="800"/>
                    </a:p>
                  </a:txBody>
                  <a:tcPr marT="63500" marB="63500" marR="63500" marL="63500"/>
                </a:tc>
                <a:tc>
                  <a:txBody>
                    <a:bodyPr/>
                    <a:lstStyle/>
                    <a:p>
                      <a:pPr indent="0" lvl="0" marL="0" rtl="0" algn="ctr">
                        <a:spcBef>
                          <a:spcPts val="0"/>
                        </a:spcBef>
                        <a:spcAft>
                          <a:spcPts val="0"/>
                        </a:spcAft>
                        <a:buNone/>
                      </a:pPr>
                      <a:r>
                        <a:rPr lang="ca" sz="800"/>
                        <a:t>9.860</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1325">
                <a:tc>
                  <a:txBody>
                    <a:bodyPr/>
                    <a:lstStyle/>
                    <a:p>
                      <a:pPr indent="0" lvl="0" marL="0" rtl="0" algn="r">
                        <a:spcBef>
                          <a:spcPts val="0"/>
                        </a:spcBef>
                        <a:spcAft>
                          <a:spcPts val="0"/>
                        </a:spcAft>
                        <a:buNone/>
                      </a:pPr>
                      <a:r>
                        <a:rPr lang="ca" sz="800">
                          <a:solidFill>
                            <a:srgbClr val="0000FF"/>
                          </a:solidFill>
                        </a:rPr>
                        <a:t>Tráfico cotidiano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66</a:t>
                      </a:r>
                      <a:endParaRPr sz="800"/>
                    </a:p>
                  </a:txBody>
                  <a:tcPr marT="63500" marB="63500" marR="63500" marL="63500"/>
                </a:tc>
                <a:tc>
                  <a:txBody>
                    <a:bodyPr/>
                    <a:lstStyle/>
                    <a:p>
                      <a:pPr indent="0" lvl="0" marL="0" rtl="0" algn="ctr">
                        <a:spcBef>
                          <a:spcPts val="0"/>
                        </a:spcBef>
                        <a:spcAft>
                          <a:spcPts val="0"/>
                        </a:spcAft>
                        <a:buNone/>
                      </a:pPr>
                      <a:r>
                        <a:rPr lang="ca" sz="800"/>
                        <a:t>466</a:t>
                      </a:r>
                      <a:endParaRPr sz="800"/>
                    </a:p>
                  </a:txBody>
                  <a:tcPr marT="63500" marB="63500" marR="63500" marL="63500"/>
                </a:tc>
                <a:tc>
                  <a:txBody>
                    <a:bodyPr/>
                    <a:lstStyle/>
                    <a:p>
                      <a:pPr indent="0" lvl="0" marL="0" rtl="0" algn="ctr">
                        <a:spcBef>
                          <a:spcPts val="0"/>
                        </a:spcBef>
                        <a:spcAft>
                          <a:spcPts val="0"/>
                        </a:spcAft>
                        <a:buNone/>
                      </a:pPr>
                      <a:r>
                        <a:rPr lang="ca" sz="800"/>
                        <a:t>553</a:t>
                      </a:r>
                      <a:endParaRPr sz="800"/>
                    </a:p>
                  </a:txBody>
                  <a:tcPr marT="63500" marB="63500" marR="63500" marL="63500"/>
                </a:tc>
                <a:tc>
                  <a:txBody>
                    <a:bodyPr/>
                    <a:lstStyle/>
                    <a:p>
                      <a:pPr indent="0" lvl="0" marL="0" rtl="0" algn="ctr">
                        <a:spcBef>
                          <a:spcPts val="0"/>
                        </a:spcBef>
                        <a:spcAft>
                          <a:spcPts val="0"/>
                        </a:spcAft>
                        <a:buNone/>
                      </a:pPr>
                      <a:r>
                        <a:rPr lang="ca" sz="800"/>
                        <a:t>390</a:t>
                      </a:r>
                      <a:endParaRPr sz="800"/>
                    </a:p>
                  </a:txBody>
                  <a:tcPr marT="63500" marB="63500" marR="63500" marL="63500"/>
                </a:tc>
                <a:tc>
                  <a:txBody>
                    <a:bodyPr/>
                    <a:lstStyle/>
                    <a:p>
                      <a:pPr indent="0" lvl="0" marL="0" rtl="0" algn="ctr">
                        <a:spcBef>
                          <a:spcPts val="0"/>
                        </a:spcBef>
                        <a:spcAft>
                          <a:spcPts val="0"/>
                        </a:spcAft>
                        <a:buNone/>
                      </a:pPr>
                      <a:r>
                        <a:rPr lang="ca" sz="800"/>
                        <a:t>269</a:t>
                      </a:r>
                      <a:endParaRPr sz="800"/>
                    </a:p>
                  </a:txBody>
                  <a:tcPr marT="63500" marB="63500" marR="63500" marL="63500"/>
                </a:tc>
                <a:tc>
                  <a:txBody>
                    <a:bodyPr/>
                    <a:lstStyle/>
                    <a:p>
                      <a:pPr indent="0" lvl="0" marL="0" rtl="0" algn="ctr">
                        <a:spcBef>
                          <a:spcPts val="0"/>
                        </a:spcBef>
                        <a:spcAft>
                          <a:spcPts val="0"/>
                        </a:spcAft>
                        <a:buNone/>
                      </a:pPr>
                      <a:r>
                        <a:rPr lang="ca" sz="800"/>
                        <a:t>201</a:t>
                      </a:r>
                      <a:endParaRPr sz="800"/>
                    </a:p>
                  </a:txBody>
                  <a:tcPr marT="63500" marB="63500" marR="63500" marL="63500"/>
                </a:tc>
                <a:tc>
                  <a:txBody>
                    <a:bodyPr/>
                    <a:lstStyle/>
                    <a:p>
                      <a:pPr indent="0" lvl="0" marL="0" rtl="0" algn="ctr">
                        <a:spcBef>
                          <a:spcPts val="0"/>
                        </a:spcBef>
                        <a:spcAft>
                          <a:spcPts val="0"/>
                        </a:spcAft>
                        <a:buNone/>
                      </a:pPr>
                      <a:r>
                        <a:rPr lang="ca" sz="800"/>
                        <a:t>107</a:t>
                      </a:r>
                      <a:endParaRPr sz="800"/>
                    </a:p>
                  </a:txBody>
                  <a:tcPr marT="63500" marB="63500" marR="63500" marL="63500"/>
                </a:tc>
                <a:tc>
                  <a:txBody>
                    <a:bodyPr/>
                    <a:lstStyle/>
                    <a:p>
                      <a:pPr indent="0" lvl="0" marL="0" rtl="0" algn="ctr">
                        <a:spcBef>
                          <a:spcPts val="0"/>
                        </a:spcBef>
                        <a:spcAft>
                          <a:spcPts val="0"/>
                        </a:spcAft>
                        <a:buNone/>
                      </a:pPr>
                      <a:r>
                        <a:rPr lang="ca" sz="800"/>
                        <a:t>82</a:t>
                      </a:r>
                      <a:endParaRPr sz="800"/>
                    </a:p>
                  </a:txBody>
                  <a:tcPr marT="63500" marB="63500" marR="63500" marL="63500"/>
                </a:tc>
                <a:tc>
                  <a:txBody>
                    <a:bodyPr/>
                    <a:lstStyle/>
                    <a:p>
                      <a:pPr indent="0" lvl="0" marL="0" rtl="0" algn="ctr">
                        <a:spcBef>
                          <a:spcPts val="0"/>
                        </a:spcBef>
                        <a:spcAft>
                          <a:spcPts val="0"/>
                        </a:spcAft>
                        <a:buNone/>
                      </a:pPr>
                      <a:r>
                        <a:rPr lang="ca" sz="800"/>
                        <a:t>117</a:t>
                      </a:r>
                      <a:endParaRPr sz="800"/>
                    </a:p>
                  </a:txBody>
                  <a:tcPr marT="63500" marB="63500" marR="63500" marL="63500"/>
                </a:tc>
                <a:tc>
                  <a:txBody>
                    <a:bodyPr/>
                    <a:lstStyle/>
                    <a:p>
                      <a:pPr indent="0" lvl="0" marL="0" rtl="0" algn="ctr">
                        <a:spcBef>
                          <a:spcPts val="0"/>
                        </a:spcBef>
                        <a:spcAft>
                          <a:spcPts val="0"/>
                        </a:spcAft>
                        <a:buNone/>
                      </a:pPr>
                      <a:r>
                        <a:rPr lang="ca" sz="800"/>
                        <a:t>116</a:t>
                      </a:r>
                      <a:endParaRPr sz="800"/>
                    </a:p>
                  </a:txBody>
                  <a:tcPr marT="63500" marB="63500" marR="63500" marL="63500"/>
                </a:tc>
                <a:tc>
                  <a:txBody>
                    <a:bodyPr/>
                    <a:lstStyle/>
                    <a:p>
                      <a:pPr indent="0" lvl="0" marL="0" rtl="0" algn="ctr">
                        <a:spcBef>
                          <a:spcPts val="0"/>
                        </a:spcBef>
                        <a:spcAft>
                          <a:spcPts val="0"/>
                        </a:spcAft>
                        <a:buNone/>
                      </a:pPr>
                      <a:r>
                        <a:rPr lang="ca" sz="800"/>
                        <a:t>120</a:t>
                      </a:r>
                      <a:endParaRPr sz="800"/>
                    </a:p>
                  </a:txBody>
                  <a:tcPr marT="63500" marB="63500" marR="63500" marL="63500"/>
                </a:tc>
                <a:tc>
                  <a:txBody>
                    <a:bodyPr/>
                    <a:lstStyle/>
                    <a:p>
                      <a:pPr indent="0" lvl="0" marL="0" rtl="0" algn="ctr">
                        <a:spcBef>
                          <a:spcPts val="0"/>
                        </a:spcBef>
                        <a:spcAft>
                          <a:spcPts val="0"/>
                        </a:spcAft>
                        <a:buNone/>
                      </a:pPr>
                      <a:r>
                        <a:rPr lang="ca" sz="800"/>
                        <a:t>151</a:t>
                      </a:r>
                      <a:endParaRPr sz="800"/>
                    </a:p>
                  </a:txBody>
                  <a:tcPr marT="63500" marB="63500" marR="63500" marL="63500"/>
                </a:tc>
              </a:tr>
            </a:tbl>
          </a:graphicData>
        </a:graphic>
      </p:graphicFrame>
      <p:sp>
        <p:nvSpPr>
          <p:cNvPr id="160" name="Google Shape;160;p28"/>
          <p:cNvSpPr txBox="1"/>
          <p:nvPr/>
        </p:nvSpPr>
        <p:spPr>
          <a:xfrm>
            <a:off x="244200" y="0"/>
            <a:ext cx="69963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3200">
                <a:latin typeface="EB Garamond"/>
                <a:ea typeface="EB Garamond"/>
                <a:cs typeface="EB Garamond"/>
                <a:sym typeface="EB Garamond"/>
              </a:rPr>
              <a:t>Objetivos Tácticos De Redes Sociales</a:t>
            </a:r>
            <a:endParaRPr b="1" sz="3100">
              <a:solidFill>
                <a:schemeClr val="dk1"/>
              </a:solidFill>
              <a:latin typeface="EB Garamond"/>
              <a:ea typeface="EB Garamond"/>
              <a:cs typeface="EB Garamond"/>
              <a:sym typeface="EB 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9"/>
          <p:cNvSpPr txBox="1"/>
          <p:nvPr/>
        </p:nvSpPr>
        <p:spPr>
          <a:xfrm>
            <a:off x="244200" y="0"/>
            <a:ext cx="69963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3200">
                <a:latin typeface="EB Garamond"/>
                <a:ea typeface="EB Garamond"/>
                <a:cs typeface="EB Garamond"/>
                <a:sym typeface="EB Garamond"/>
              </a:rPr>
              <a:t>Objetivos Tácticos De Redes Sociales</a:t>
            </a:r>
            <a:endParaRPr b="1" sz="3100">
              <a:solidFill>
                <a:schemeClr val="dk1"/>
              </a:solidFill>
              <a:latin typeface="EB Garamond"/>
              <a:ea typeface="EB Garamond"/>
              <a:cs typeface="EB Garamond"/>
              <a:sym typeface="EB Garamond"/>
            </a:endParaRPr>
          </a:p>
        </p:txBody>
      </p:sp>
      <p:graphicFrame>
        <p:nvGraphicFramePr>
          <p:cNvPr id="166" name="Google Shape;166;p29"/>
          <p:cNvGraphicFramePr/>
          <p:nvPr/>
        </p:nvGraphicFramePr>
        <p:xfrm>
          <a:off x="52975" y="736675"/>
          <a:ext cx="3000000" cy="3000000"/>
        </p:xfrm>
        <a:graphic>
          <a:graphicData uri="http://schemas.openxmlformats.org/drawingml/2006/table">
            <a:tbl>
              <a:tblPr>
                <a:noFill/>
                <a:tableStyleId>{E102998E-DE00-4DD8-8576-D69526A5DD02}</a:tableStyleId>
              </a:tblPr>
              <a:tblGrid>
                <a:gridCol w="1118850"/>
                <a:gridCol w="1118850"/>
                <a:gridCol w="515775"/>
                <a:gridCol w="571325"/>
                <a:gridCol w="571325"/>
                <a:gridCol w="571325"/>
                <a:gridCol w="571325"/>
                <a:gridCol w="571325"/>
                <a:gridCol w="571325"/>
                <a:gridCol w="571325"/>
                <a:gridCol w="571325"/>
                <a:gridCol w="571325"/>
                <a:gridCol w="571325"/>
                <a:gridCol w="571325"/>
              </a:tblGrid>
              <a:tr h="257900">
                <a:tc>
                  <a:txBody>
                    <a:bodyPr/>
                    <a:lstStyle/>
                    <a:p>
                      <a:pPr indent="0" lvl="0" marL="0" rtl="0" algn="ctr">
                        <a:spcBef>
                          <a:spcPts val="0"/>
                        </a:spcBef>
                        <a:spcAft>
                          <a:spcPts val="0"/>
                        </a:spcAft>
                        <a:buNone/>
                      </a:pPr>
                      <a:r>
                        <a:rPr b="1" lang="ca" sz="800"/>
                        <a:t>Fidelización</a:t>
                      </a:r>
                      <a:endParaRPr b="1" sz="800"/>
                    </a:p>
                  </a:txBody>
                  <a:tcPr marT="63500" marB="63500" marR="63500" marL="63500">
                    <a:solidFill>
                      <a:srgbClr val="FFFF00"/>
                    </a:solidFill>
                  </a:tcPr>
                </a:tc>
                <a:tc>
                  <a:txBody>
                    <a:bodyPr/>
                    <a:lstStyle/>
                    <a:p>
                      <a:pPr indent="0" lvl="0" marL="0" rtl="0" algn="ctr">
                        <a:spcBef>
                          <a:spcPts val="0"/>
                        </a:spcBef>
                        <a:spcAft>
                          <a:spcPts val="0"/>
                        </a:spcAft>
                        <a:buNone/>
                      </a:pPr>
                      <a:r>
                        <a:rPr b="1" lang="ca" sz="800"/>
                        <a:t>68.005</a:t>
                      </a:r>
                      <a:endParaRPr b="1" sz="800"/>
                    </a:p>
                  </a:txBody>
                  <a:tcPr marT="63500" marB="63500" marR="63500" marL="63500"/>
                </a:tc>
                <a:tc>
                  <a:txBody>
                    <a:bodyPr/>
                    <a:lstStyle/>
                    <a:p>
                      <a:pPr indent="0" lvl="0" marL="0" rtl="0" algn="ctr">
                        <a:spcBef>
                          <a:spcPts val="0"/>
                        </a:spcBef>
                        <a:spcAft>
                          <a:spcPts val="0"/>
                        </a:spcAft>
                        <a:buNone/>
                      </a:pPr>
                      <a:r>
                        <a:rPr lang="ca" sz="800"/>
                        <a:t>105</a:t>
                      </a:r>
                      <a:endParaRPr sz="800"/>
                    </a:p>
                  </a:txBody>
                  <a:tcPr marT="63500" marB="63500" marR="63500" marL="63500"/>
                </a:tc>
                <a:tc>
                  <a:txBody>
                    <a:bodyPr/>
                    <a:lstStyle/>
                    <a:p>
                      <a:pPr indent="0" lvl="0" marL="0" rtl="0" algn="ctr">
                        <a:spcBef>
                          <a:spcPts val="0"/>
                        </a:spcBef>
                        <a:spcAft>
                          <a:spcPts val="0"/>
                        </a:spcAft>
                        <a:buNone/>
                      </a:pPr>
                      <a:r>
                        <a:rPr lang="ca" sz="800"/>
                        <a:t>939</a:t>
                      </a:r>
                      <a:endParaRPr sz="800"/>
                    </a:p>
                  </a:txBody>
                  <a:tcPr marT="63500" marB="63500" marR="63500" marL="63500"/>
                </a:tc>
                <a:tc>
                  <a:txBody>
                    <a:bodyPr/>
                    <a:lstStyle/>
                    <a:p>
                      <a:pPr indent="0" lvl="0" marL="0" rtl="0" algn="ctr">
                        <a:spcBef>
                          <a:spcPts val="0"/>
                        </a:spcBef>
                        <a:spcAft>
                          <a:spcPts val="0"/>
                        </a:spcAft>
                        <a:buNone/>
                      </a:pPr>
                      <a:r>
                        <a:rPr lang="ca" sz="800"/>
                        <a:t>2.151</a:t>
                      </a:r>
                      <a:endParaRPr sz="800"/>
                    </a:p>
                  </a:txBody>
                  <a:tcPr marT="63500" marB="63500" marR="63500" marL="63500"/>
                </a:tc>
                <a:tc>
                  <a:txBody>
                    <a:bodyPr/>
                    <a:lstStyle/>
                    <a:p>
                      <a:pPr indent="0" lvl="0" marL="0" rtl="0" algn="ctr">
                        <a:spcBef>
                          <a:spcPts val="0"/>
                        </a:spcBef>
                        <a:spcAft>
                          <a:spcPts val="0"/>
                        </a:spcAft>
                        <a:buNone/>
                      </a:pPr>
                      <a:r>
                        <a:rPr lang="ca" sz="800"/>
                        <a:t>3.118</a:t>
                      </a:r>
                      <a:endParaRPr sz="800"/>
                    </a:p>
                  </a:txBody>
                  <a:tcPr marT="63500" marB="63500" marR="63500" marL="63500"/>
                </a:tc>
                <a:tc>
                  <a:txBody>
                    <a:bodyPr/>
                    <a:lstStyle/>
                    <a:p>
                      <a:pPr indent="0" lvl="0" marL="0" rtl="0" algn="ctr">
                        <a:spcBef>
                          <a:spcPts val="0"/>
                        </a:spcBef>
                        <a:spcAft>
                          <a:spcPts val="0"/>
                        </a:spcAft>
                        <a:buNone/>
                      </a:pPr>
                      <a:r>
                        <a:rPr lang="ca" sz="800"/>
                        <a:t>3.994</a:t>
                      </a:r>
                      <a:endParaRPr sz="800"/>
                    </a:p>
                  </a:txBody>
                  <a:tcPr marT="63500" marB="63500" marR="63500" marL="63500"/>
                </a:tc>
                <a:tc>
                  <a:txBody>
                    <a:bodyPr/>
                    <a:lstStyle/>
                    <a:p>
                      <a:pPr indent="0" lvl="0" marL="0" rtl="0" algn="ctr">
                        <a:spcBef>
                          <a:spcPts val="0"/>
                        </a:spcBef>
                        <a:spcAft>
                          <a:spcPts val="0"/>
                        </a:spcAft>
                        <a:buNone/>
                      </a:pPr>
                      <a:r>
                        <a:rPr lang="ca" sz="800"/>
                        <a:t>4.723</a:t>
                      </a:r>
                      <a:endParaRPr sz="800"/>
                    </a:p>
                  </a:txBody>
                  <a:tcPr marT="63500" marB="63500" marR="63500" marL="63500"/>
                </a:tc>
                <a:tc>
                  <a:txBody>
                    <a:bodyPr/>
                    <a:lstStyle/>
                    <a:p>
                      <a:pPr indent="0" lvl="0" marL="0" rtl="0" algn="ctr">
                        <a:spcBef>
                          <a:spcPts val="0"/>
                        </a:spcBef>
                        <a:spcAft>
                          <a:spcPts val="0"/>
                        </a:spcAft>
                        <a:buNone/>
                      </a:pPr>
                      <a:r>
                        <a:rPr lang="ca" sz="800"/>
                        <a:t>5.538</a:t>
                      </a:r>
                      <a:endParaRPr sz="800"/>
                    </a:p>
                  </a:txBody>
                  <a:tcPr marT="63500" marB="63500" marR="63500" marL="63500"/>
                </a:tc>
                <a:tc>
                  <a:txBody>
                    <a:bodyPr/>
                    <a:lstStyle/>
                    <a:p>
                      <a:pPr indent="0" lvl="0" marL="0" rtl="0" algn="ctr">
                        <a:spcBef>
                          <a:spcPts val="0"/>
                        </a:spcBef>
                        <a:spcAft>
                          <a:spcPts val="0"/>
                        </a:spcAft>
                        <a:buNone/>
                      </a:pPr>
                      <a:r>
                        <a:rPr lang="ca" sz="800"/>
                        <a:t>6.447</a:t>
                      </a:r>
                      <a:endParaRPr sz="800"/>
                    </a:p>
                  </a:txBody>
                  <a:tcPr marT="63500" marB="63500" marR="63500" marL="63500"/>
                </a:tc>
                <a:tc>
                  <a:txBody>
                    <a:bodyPr/>
                    <a:lstStyle/>
                    <a:p>
                      <a:pPr indent="0" lvl="0" marL="0" rtl="0" algn="ctr">
                        <a:spcBef>
                          <a:spcPts val="0"/>
                        </a:spcBef>
                        <a:spcAft>
                          <a:spcPts val="0"/>
                        </a:spcAft>
                        <a:buNone/>
                      </a:pPr>
                      <a:r>
                        <a:rPr lang="ca" sz="800"/>
                        <a:t>7.571</a:t>
                      </a:r>
                      <a:endParaRPr sz="800"/>
                    </a:p>
                  </a:txBody>
                  <a:tcPr marT="63500" marB="63500" marR="63500" marL="63500"/>
                </a:tc>
                <a:tc>
                  <a:txBody>
                    <a:bodyPr/>
                    <a:lstStyle/>
                    <a:p>
                      <a:pPr indent="0" lvl="0" marL="0" rtl="0" algn="ctr">
                        <a:spcBef>
                          <a:spcPts val="0"/>
                        </a:spcBef>
                        <a:spcAft>
                          <a:spcPts val="0"/>
                        </a:spcAft>
                        <a:buNone/>
                      </a:pPr>
                      <a:r>
                        <a:rPr lang="ca" sz="800"/>
                        <a:t>8.739</a:t>
                      </a:r>
                      <a:endParaRPr sz="800"/>
                    </a:p>
                  </a:txBody>
                  <a:tcPr marT="63500" marB="63500" marR="63500" marL="63500"/>
                </a:tc>
                <a:tc>
                  <a:txBody>
                    <a:bodyPr/>
                    <a:lstStyle/>
                    <a:p>
                      <a:pPr indent="0" lvl="0" marL="0" rtl="0" algn="ctr">
                        <a:spcBef>
                          <a:spcPts val="0"/>
                        </a:spcBef>
                        <a:spcAft>
                          <a:spcPts val="0"/>
                        </a:spcAft>
                        <a:buNone/>
                      </a:pPr>
                      <a:r>
                        <a:rPr lang="ca" sz="800"/>
                        <a:t>10.438</a:t>
                      </a:r>
                      <a:endParaRPr sz="800"/>
                    </a:p>
                  </a:txBody>
                  <a:tcPr marT="63500" marB="63500" marR="63500" marL="63500"/>
                </a:tc>
                <a:tc>
                  <a:txBody>
                    <a:bodyPr/>
                    <a:lstStyle/>
                    <a:p>
                      <a:pPr indent="0" lvl="0" marL="0" rtl="0" algn="ctr">
                        <a:spcBef>
                          <a:spcPts val="0"/>
                        </a:spcBef>
                        <a:spcAft>
                          <a:spcPts val="0"/>
                        </a:spcAft>
                        <a:buNone/>
                      </a:pPr>
                      <a:r>
                        <a:rPr lang="ca" sz="800"/>
                        <a:t>14.242</a:t>
                      </a:r>
                      <a:endParaRPr sz="800"/>
                    </a:p>
                  </a:txBody>
                  <a:tcPr marT="63500" marB="63500" marR="63500" marL="63500"/>
                </a:tc>
              </a:tr>
              <a:tr h="257900">
                <a:tc>
                  <a:txBody>
                    <a:bodyPr/>
                    <a:lstStyle/>
                    <a:p>
                      <a:pPr indent="0" lvl="0" marL="0" rtl="0" algn="ctr">
                        <a:spcBef>
                          <a:spcPts val="0"/>
                        </a:spcBef>
                        <a:spcAft>
                          <a:spcPts val="0"/>
                        </a:spcAft>
                        <a:buNone/>
                      </a:pPr>
                      <a:r>
                        <a:rPr b="1" lang="ca" sz="800">
                          <a:solidFill>
                            <a:srgbClr val="0000FF"/>
                          </a:solidFill>
                        </a:rPr>
                        <a:t>Directo (33.70%)</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22.918</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11</a:t>
                      </a:r>
                      <a:endParaRPr sz="800"/>
                    </a:p>
                  </a:txBody>
                  <a:tcPr marT="63500" marB="63500" marR="63500" marL="63500"/>
                </a:tc>
                <a:tc>
                  <a:txBody>
                    <a:bodyPr/>
                    <a:lstStyle/>
                    <a:p>
                      <a:pPr indent="0" lvl="0" marL="0" rtl="0" algn="ctr">
                        <a:spcBef>
                          <a:spcPts val="0"/>
                        </a:spcBef>
                        <a:spcAft>
                          <a:spcPts val="0"/>
                        </a:spcAft>
                        <a:buNone/>
                      </a:pPr>
                      <a:r>
                        <a:rPr lang="ca" sz="800"/>
                        <a:t>126</a:t>
                      </a:r>
                      <a:endParaRPr sz="800"/>
                    </a:p>
                  </a:txBody>
                  <a:tcPr marT="63500" marB="63500" marR="63500" marL="63500"/>
                </a:tc>
                <a:tc>
                  <a:txBody>
                    <a:bodyPr/>
                    <a:lstStyle/>
                    <a:p>
                      <a:pPr indent="0" lvl="0" marL="0" rtl="0" algn="ctr">
                        <a:spcBef>
                          <a:spcPts val="0"/>
                        </a:spcBef>
                        <a:spcAft>
                          <a:spcPts val="0"/>
                        </a:spcAft>
                        <a:buNone/>
                      </a:pPr>
                      <a:r>
                        <a:rPr lang="ca" sz="800"/>
                        <a:t>343</a:t>
                      </a:r>
                      <a:endParaRPr sz="800"/>
                    </a:p>
                  </a:txBody>
                  <a:tcPr marT="63500" marB="63500" marR="63500" marL="63500"/>
                </a:tc>
                <a:tc>
                  <a:txBody>
                    <a:bodyPr/>
                    <a:lstStyle/>
                    <a:p>
                      <a:pPr indent="0" lvl="0" marL="0" rtl="0" algn="ctr">
                        <a:spcBef>
                          <a:spcPts val="0"/>
                        </a:spcBef>
                        <a:spcAft>
                          <a:spcPts val="0"/>
                        </a:spcAft>
                        <a:buNone/>
                      </a:pPr>
                      <a:r>
                        <a:rPr lang="ca" sz="800"/>
                        <a:t>520</a:t>
                      </a:r>
                      <a:endParaRPr sz="800"/>
                    </a:p>
                  </a:txBody>
                  <a:tcPr marT="63500" marB="63500" marR="63500" marL="63500"/>
                </a:tc>
                <a:tc>
                  <a:txBody>
                    <a:bodyPr/>
                    <a:lstStyle/>
                    <a:p>
                      <a:pPr indent="0" lvl="0" marL="0" rtl="0" algn="ctr">
                        <a:spcBef>
                          <a:spcPts val="0"/>
                        </a:spcBef>
                        <a:spcAft>
                          <a:spcPts val="0"/>
                        </a:spcAft>
                        <a:buNone/>
                      </a:pPr>
                      <a:r>
                        <a:rPr lang="ca" sz="800"/>
                        <a:t>775</a:t>
                      </a:r>
                      <a:endParaRPr sz="800"/>
                    </a:p>
                  </a:txBody>
                  <a:tcPr marT="63500" marB="63500" marR="63500" marL="63500"/>
                </a:tc>
                <a:tc>
                  <a:txBody>
                    <a:bodyPr/>
                    <a:lstStyle/>
                    <a:p>
                      <a:pPr indent="0" lvl="0" marL="0" rtl="0" algn="ctr">
                        <a:spcBef>
                          <a:spcPts val="0"/>
                        </a:spcBef>
                        <a:spcAft>
                          <a:spcPts val="0"/>
                        </a:spcAft>
                        <a:buNone/>
                      </a:pPr>
                      <a:r>
                        <a:rPr lang="ca" sz="800"/>
                        <a:t>986</a:t>
                      </a:r>
                      <a:endParaRPr sz="800"/>
                    </a:p>
                  </a:txBody>
                  <a:tcPr marT="63500" marB="63500" marR="63500" marL="63500"/>
                </a:tc>
                <a:tc>
                  <a:txBody>
                    <a:bodyPr/>
                    <a:lstStyle/>
                    <a:p>
                      <a:pPr indent="0" lvl="0" marL="0" rtl="0" algn="ctr">
                        <a:spcBef>
                          <a:spcPts val="0"/>
                        </a:spcBef>
                        <a:spcAft>
                          <a:spcPts val="0"/>
                        </a:spcAft>
                        <a:buNone/>
                      </a:pPr>
                      <a:r>
                        <a:rPr lang="ca" sz="800"/>
                        <a:t>1.418</a:t>
                      </a:r>
                      <a:endParaRPr sz="800"/>
                    </a:p>
                  </a:txBody>
                  <a:tcPr marT="63500" marB="63500" marR="63500" marL="63500"/>
                </a:tc>
                <a:tc>
                  <a:txBody>
                    <a:bodyPr/>
                    <a:lstStyle/>
                    <a:p>
                      <a:pPr indent="0" lvl="0" marL="0" rtl="0" algn="ctr">
                        <a:spcBef>
                          <a:spcPts val="0"/>
                        </a:spcBef>
                        <a:spcAft>
                          <a:spcPts val="0"/>
                        </a:spcAft>
                        <a:buNone/>
                      </a:pPr>
                      <a:r>
                        <a:rPr lang="ca" sz="800"/>
                        <a:t>1.924</a:t>
                      </a:r>
                      <a:endParaRPr sz="800"/>
                    </a:p>
                  </a:txBody>
                  <a:tcPr marT="63500" marB="63500" marR="63500" marL="63500"/>
                </a:tc>
                <a:tc>
                  <a:txBody>
                    <a:bodyPr/>
                    <a:lstStyle/>
                    <a:p>
                      <a:pPr indent="0" lvl="0" marL="0" rtl="0" algn="ctr">
                        <a:spcBef>
                          <a:spcPts val="0"/>
                        </a:spcBef>
                        <a:spcAft>
                          <a:spcPts val="0"/>
                        </a:spcAft>
                        <a:buNone/>
                      </a:pPr>
                      <a:r>
                        <a:rPr lang="ca" sz="800"/>
                        <a:t>2.564</a:t>
                      </a:r>
                      <a:endParaRPr sz="800"/>
                    </a:p>
                  </a:txBody>
                  <a:tcPr marT="63500" marB="63500" marR="63500" marL="63500"/>
                </a:tc>
                <a:tc>
                  <a:txBody>
                    <a:bodyPr/>
                    <a:lstStyle/>
                    <a:p>
                      <a:pPr indent="0" lvl="0" marL="0" rtl="0" algn="ctr">
                        <a:spcBef>
                          <a:spcPts val="0"/>
                        </a:spcBef>
                        <a:spcAft>
                          <a:spcPts val="0"/>
                        </a:spcAft>
                        <a:buNone/>
                      </a:pPr>
                      <a:r>
                        <a:rPr lang="ca" sz="800"/>
                        <a:t>3.194</a:t>
                      </a:r>
                      <a:endParaRPr sz="800"/>
                    </a:p>
                  </a:txBody>
                  <a:tcPr marT="63500" marB="63500" marR="63500" marL="63500"/>
                </a:tc>
                <a:tc>
                  <a:txBody>
                    <a:bodyPr/>
                    <a:lstStyle/>
                    <a:p>
                      <a:pPr indent="0" lvl="0" marL="0" rtl="0" algn="ctr">
                        <a:spcBef>
                          <a:spcPts val="0"/>
                        </a:spcBef>
                        <a:spcAft>
                          <a:spcPts val="0"/>
                        </a:spcAft>
                        <a:buNone/>
                      </a:pPr>
                      <a:r>
                        <a:rPr lang="ca" sz="800"/>
                        <a:t>4.170</a:t>
                      </a:r>
                      <a:endParaRPr sz="800"/>
                    </a:p>
                  </a:txBody>
                  <a:tcPr marT="63500" marB="63500" marR="63500" marL="63500"/>
                </a:tc>
                <a:tc>
                  <a:txBody>
                    <a:bodyPr/>
                    <a:lstStyle/>
                    <a:p>
                      <a:pPr indent="0" lvl="0" marL="0" rtl="0" algn="ctr">
                        <a:spcBef>
                          <a:spcPts val="0"/>
                        </a:spcBef>
                        <a:spcAft>
                          <a:spcPts val="0"/>
                        </a:spcAft>
                        <a:buNone/>
                      </a:pPr>
                      <a:r>
                        <a:rPr lang="ca" sz="800"/>
                        <a:t>6.887</a:t>
                      </a:r>
                      <a:endParaRPr sz="800"/>
                    </a:p>
                  </a:txBody>
                  <a:tcPr marT="63500" marB="63500" marR="63500" marL="63500"/>
                </a:tc>
              </a:tr>
              <a:tr h="257900">
                <a:tc>
                  <a:txBody>
                    <a:bodyPr/>
                    <a:lstStyle/>
                    <a:p>
                      <a:pPr indent="0" lvl="0" marL="0" rtl="0" algn="ctr">
                        <a:spcBef>
                          <a:spcPts val="0"/>
                        </a:spcBef>
                        <a:spcAft>
                          <a:spcPts val="0"/>
                        </a:spcAft>
                        <a:buNone/>
                      </a:pPr>
                      <a:r>
                        <a:rPr b="1" lang="ca" sz="800">
                          <a:solidFill>
                            <a:srgbClr val="0000FF"/>
                          </a:solidFill>
                        </a:rPr>
                        <a:t>EMAIL (25.79%)</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17.535</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46</a:t>
                      </a:r>
                      <a:endParaRPr sz="800"/>
                    </a:p>
                  </a:txBody>
                  <a:tcPr marT="63500" marB="63500" marR="63500" marL="63500"/>
                </a:tc>
                <a:tc>
                  <a:txBody>
                    <a:bodyPr/>
                    <a:lstStyle/>
                    <a:p>
                      <a:pPr indent="0" lvl="0" marL="0" rtl="0" algn="ctr">
                        <a:spcBef>
                          <a:spcPts val="0"/>
                        </a:spcBef>
                        <a:spcAft>
                          <a:spcPts val="0"/>
                        </a:spcAft>
                        <a:buNone/>
                      </a:pPr>
                      <a:r>
                        <a:rPr lang="ca" sz="800"/>
                        <a:t>381</a:t>
                      </a:r>
                      <a:endParaRPr sz="800"/>
                    </a:p>
                  </a:txBody>
                  <a:tcPr marT="63500" marB="63500" marR="63500" marL="63500"/>
                </a:tc>
                <a:tc>
                  <a:txBody>
                    <a:bodyPr/>
                    <a:lstStyle/>
                    <a:p>
                      <a:pPr indent="0" lvl="0" marL="0" rtl="0" algn="ctr">
                        <a:spcBef>
                          <a:spcPts val="0"/>
                        </a:spcBef>
                        <a:spcAft>
                          <a:spcPts val="0"/>
                        </a:spcAft>
                        <a:buNone/>
                      </a:pPr>
                      <a:r>
                        <a:rPr lang="ca" sz="800"/>
                        <a:t>800</a:t>
                      </a:r>
                      <a:endParaRPr sz="800"/>
                    </a:p>
                  </a:txBody>
                  <a:tcPr marT="63500" marB="63500" marR="63500" marL="63500"/>
                </a:tc>
                <a:tc>
                  <a:txBody>
                    <a:bodyPr/>
                    <a:lstStyle/>
                    <a:p>
                      <a:pPr indent="0" lvl="0" marL="0" rtl="0" algn="ctr">
                        <a:spcBef>
                          <a:spcPts val="0"/>
                        </a:spcBef>
                        <a:spcAft>
                          <a:spcPts val="0"/>
                        </a:spcAft>
                        <a:buNone/>
                      </a:pPr>
                      <a:r>
                        <a:rPr lang="ca" sz="800"/>
                        <a:t>1.110</a:t>
                      </a:r>
                      <a:endParaRPr sz="800"/>
                    </a:p>
                  </a:txBody>
                  <a:tcPr marT="63500" marB="63500" marR="63500" marL="63500"/>
                </a:tc>
                <a:tc>
                  <a:txBody>
                    <a:bodyPr/>
                    <a:lstStyle/>
                    <a:p>
                      <a:pPr indent="0" lvl="0" marL="0" rtl="0" algn="ctr">
                        <a:spcBef>
                          <a:spcPts val="0"/>
                        </a:spcBef>
                        <a:spcAft>
                          <a:spcPts val="0"/>
                        </a:spcAft>
                        <a:buNone/>
                      </a:pPr>
                      <a:r>
                        <a:rPr lang="ca" sz="800"/>
                        <a:t>1.347</a:t>
                      </a:r>
                      <a:endParaRPr sz="800"/>
                    </a:p>
                  </a:txBody>
                  <a:tcPr marT="63500" marB="63500" marR="63500" marL="63500"/>
                </a:tc>
                <a:tc>
                  <a:txBody>
                    <a:bodyPr/>
                    <a:lstStyle/>
                    <a:p>
                      <a:pPr indent="0" lvl="0" marL="0" rtl="0" algn="ctr">
                        <a:spcBef>
                          <a:spcPts val="0"/>
                        </a:spcBef>
                        <a:spcAft>
                          <a:spcPts val="0"/>
                        </a:spcAft>
                        <a:buNone/>
                      </a:pPr>
                      <a:r>
                        <a:rPr lang="ca" sz="800"/>
                        <a:t>1.529</a:t>
                      </a:r>
                      <a:endParaRPr sz="800"/>
                    </a:p>
                  </a:txBody>
                  <a:tcPr marT="63500" marB="63500" marR="63500" marL="63500"/>
                </a:tc>
                <a:tc>
                  <a:txBody>
                    <a:bodyPr/>
                    <a:lstStyle/>
                    <a:p>
                      <a:pPr indent="0" lvl="0" marL="0" rtl="0" algn="ctr">
                        <a:spcBef>
                          <a:spcPts val="0"/>
                        </a:spcBef>
                        <a:spcAft>
                          <a:spcPts val="0"/>
                        </a:spcAft>
                        <a:buNone/>
                      </a:pPr>
                      <a:r>
                        <a:rPr lang="ca" sz="800"/>
                        <a:t>1.672</a:t>
                      </a:r>
                      <a:endParaRPr sz="800"/>
                    </a:p>
                  </a:txBody>
                  <a:tcPr marT="63500" marB="63500" marR="63500" marL="63500"/>
                </a:tc>
                <a:tc>
                  <a:txBody>
                    <a:bodyPr/>
                    <a:lstStyle/>
                    <a:p>
                      <a:pPr indent="0" lvl="0" marL="0" rtl="0" algn="ctr">
                        <a:spcBef>
                          <a:spcPts val="0"/>
                        </a:spcBef>
                        <a:spcAft>
                          <a:spcPts val="0"/>
                        </a:spcAft>
                        <a:buNone/>
                      </a:pPr>
                      <a:r>
                        <a:rPr lang="ca" sz="800"/>
                        <a:t>1.787</a:t>
                      </a:r>
                      <a:endParaRPr sz="800"/>
                    </a:p>
                  </a:txBody>
                  <a:tcPr marT="63500" marB="63500" marR="63500" marL="63500"/>
                </a:tc>
                <a:tc>
                  <a:txBody>
                    <a:bodyPr/>
                    <a:lstStyle/>
                    <a:p>
                      <a:pPr indent="0" lvl="0" marL="0" rtl="0" algn="ctr">
                        <a:spcBef>
                          <a:spcPts val="0"/>
                        </a:spcBef>
                        <a:spcAft>
                          <a:spcPts val="0"/>
                        </a:spcAft>
                        <a:buNone/>
                      </a:pPr>
                      <a:r>
                        <a:rPr lang="ca" sz="800"/>
                        <a:t>1.935</a:t>
                      </a:r>
                      <a:endParaRPr sz="800"/>
                    </a:p>
                  </a:txBody>
                  <a:tcPr marT="63500" marB="63500" marR="63500" marL="63500"/>
                </a:tc>
                <a:tc>
                  <a:txBody>
                    <a:bodyPr/>
                    <a:lstStyle/>
                    <a:p>
                      <a:pPr indent="0" lvl="0" marL="0" rtl="0" algn="ctr">
                        <a:spcBef>
                          <a:spcPts val="0"/>
                        </a:spcBef>
                        <a:spcAft>
                          <a:spcPts val="0"/>
                        </a:spcAft>
                        <a:buNone/>
                      </a:pPr>
                      <a:r>
                        <a:rPr lang="ca" sz="800"/>
                        <a:t>2.089</a:t>
                      </a:r>
                      <a:endParaRPr sz="800"/>
                    </a:p>
                  </a:txBody>
                  <a:tcPr marT="63500" marB="63500" marR="63500" marL="63500"/>
                </a:tc>
                <a:tc>
                  <a:txBody>
                    <a:bodyPr/>
                    <a:lstStyle/>
                    <a:p>
                      <a:pPr indent="0" lvl="0" marL="0" rtl="0" algn="ctr">
                        <a:spcBef>
                          <a:spcPts val="0"/>
                        </a:spcBef>
                        <a:spcAft>
                          <a:spcPts val="0"/>
                        </a:spcAft>
                        <a:buNone/>
                      </a:pPr>
                      <a:r>
                        <a:rPr lang="ca" sz="800"/>
                        <a:t>2.284</a:t>
                      </a:r>
                      <a:endParaRPr sz="800"/>
                    </a:p>
                  </a:txBody>
                  <a:tcPr marT="63500" marB="63500" marR="63500" marL="63500"/>
                </a:tc>
                <a:tc>
                  <a:txBody>
                    <a:bodyPr/>
                    <a:lstStyle/>
                    <a:p>
                      <a:pPr indent="0" lvl="0" marL="0" rtl="0" algn="ctr">
                        <a:spcBef>
                          <a:spcPts val="0"/>
                        </a:spcBef>
                        <a:spcAft>
                          <a:spcPts val="0"/>
                        </a:spcAft>
                        <a:buNone/>
                      </a:pPr>
                      <a:r>
                        <a:rPr lang="ca" sz="800"/>
                        <a:t>2.555</a:t>
                      </a:r>
                      <a:endParaRPr sz="800"/>
                    </a:p>
                  </a:txBody>
                  <a:tcPr marT="63500" marB="63500" marR="63500" marL="63500"/>
                </a:tc>
              </a:tr>
              <a:tr h="257900">
                <a:tc>
                  <a:txBody>
                    <a:bodyPr/>
                    <a:lstStyle/>
                    <a:p>
                      <a:pPr indent="0" lvl="0" marL="0" rtl="0" algn="ctr">
                        <a:spcBef>
                          <a:spcPts val="0"/>
                        </a:spcBef>
                        <a:spcAft>
                          <a:spcPts val="0"/>
                        </a:spcAft>
                        <a:buNone/>
                      </a:pPr>
                      <a:r>
                        <a:rPr b="1" lang="ca" sz="800">
                          <a:solidFill>
                            <a:srgbClr val="0000FF"/>
                          </a:solidFill>
                        </a:rPr>
                        <a:t>RRSS (40.51%)</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27.552</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48</a:t>
                      </a:r>
                      <a:endParaRPr sz="800"/>
                    </a:p>
                  </a:txBody>
                  <a:tcPr marT="63500" marB="63500" marR="63500" marL="63500"/>
                </a:tc>
                <a:tc>
                  <a:txBody>
                    <a:bodyPr/>
                    <a:lstStyle/>
                    <a:p>
                      <a:pPr indent="0" lvl="0" marL="0" rtl="0" algn="ctr">
                        <a:spcBef>
                          <a:spcPts val="0"/>
                        </a:spcBef>
                        <a:spcAft>
                          <a:spcPts val="0"/>
                        </a:spcAft>
                        <a:buNone/>
                      </a:pPr>
                      <a:r>
                        <a:rPr lang="ca" sz="800"/>
                        <a:t>432</a:t>
                      </a:r>
                      <a:endParaRPr sz="800"/>
                    </a:p>
                  </a:txBody>
                  <a:tcPr marT="63500" marB="63500" marR="63500" marL="63500"/>
                </a:tc>
                <a:tc>
                  <a:txBody>
                    <a:bodyPr/>
                    <a:lstStyle/>
                    <a:p>
                      <a:pPr indent="0" lvl="0" marL="0" rtl="0" algn="ctr">
                        <a:spcBef>
                          <a:spcPts val="0"/>
                        </a:spcBef>
                        <a:spcAft>
                          <a:spcPts val="0"/>
                        </a:spcAft>
                        <a:buNone/>
                      </a:pPr>
                      <a:r>
                        <a:rPr lang="ca" sz="800"/>
                        <a:t>1.008</a:t>
                      </a:r>
                      <a:endParaRPr sz="800"/>
                    </a:p>
                  </a:txBody>
                  <a:tcPr marT="63500" marB="63500" marR="63500" marL="63500"/>
                </a:tc>
                <a:tc>
                  <a:txBody>
                    <a:bodyPr/>
                    <a:lstStyle/>
                    <a:p>
                      <a:pPr indent="0" lvl="0" marL="0" rtl="0" algn="ctr">
                        <a:spcBef>
                          <a:spcPts val="0"/>
                        </a:spcBef>
                        <a:spcAft>
                          <a:spcPts val="0"/>
                        </a:spcAft>
                        <a:buNone/>
                      </a:pPr>
                      <a:r>
                        <a:rPr lang="ca" sz="800"/>
                        <a:t>1.488</a:t>
                      </a:r>
                      <a:endParaRPr sz="800"/>
                    </a:p>
                  </a:txBody>
                  <a:tcPr marT="63500" marB="63500" marR="63500" marL="63500"/>
                </a:tc>
                <a:tc>
                  <a:txBody>
                    <a:bodyPr/>
                    <a:lstStyle/>
                    <a:p>
                      <a:pPr indent="0" lvl="0" marL="0" rtl="0" algn="ctr">
                        <a:spcBef>
                          <a:spcPts val="0"/>
                        </a:spcBef>
                        <a:spcAft>
                          <a:spcPts val="0"/>
                        </a:spcAft>
                        <a:buNone/>
                      </a:pPr>
                      <a:r>
                        <a:rPr lang="ca" sz="800"/>
                        <a:t>1.872</a:t>
                      </a:r>
                      <a:endParaRPr sz="800"/>
                    </a:p>
                  </a:txBody>
                  <a:tcPr marT="63500" marB="63500" marR="63500" marL="63500"/>
                </a:tc>
                <a:tc>
                  <a:txBody>
                    <a:bodyPr/>
                    <a:lstStyle/>
                    <a:p>
                      <a:pPr indent="0" lvl="0" marL="0" rtl="0" algn="ctr">
                        <a:spcBef>
                          <a:spcPts val="0"/>
                        </a:spcBef>
                        <a:spcAft>
                          <a:spcPts val="0"/>
                        </a:spcAft>
                        <a:buNone/>
                      </a:pPr>
                      <a:r>
                        <a:rPr lang="ca" sz="800"/>
                        <a:t>2.208</a:t>
                      </a:r>
                      <a:endParaRPr sz="800"/>
                    </a:p>
                  </a:txBody>
                  <a:tcPr marT="63500" marB="63500" marR="63500" marL="63500"/>
                </a:tc>
                <a:tc>
                  <a:txBody>
                    <a:bodyPr/>
                    <a:lstStyle/>
                    <a:p>
                      <a:pPr indent="0" lvl="0" marL="0" rtl="0" algn="ctr">
                        <a:spcBef>
                          <a:spcPts val="0"/>
                        </a:spcBef>
                        <a:spcAft>
                          <a:spcPts val="0"/>
                        </a:spcAft>
                        <a:buNone/>
                      </a:pPr>
                      <a:r>
                        <a:rPr lang="ca" sz="800"/>
                        <a:t>2.448</a:t>
                      </a:r>
                      <a:endParaRPr sz="800"/>
                    </a:p>
                  </a:txBody>
                  <a:tcPr marT="63500" marB="63500" marR="63500" marL="63500"/>
                </a:tc>
                <a:tc>
                  <a:txBody>
                    <a:bodyPr/>
                    <a:lstStyle/>
                    <a:p>
                      <a:pPr indent="0" lvl="0" marL="0" rtl="0" algn="ctr">
                        <a:spcBef>
                          <a:spcPts val="0"/>
                        </a:spcBef>
                        <a:spcAft>
                          <a:spcPts val="0"/>
                        </a:spcAft>
                        <a:buNone/>
                      </a:pPr>
                      <a:r>
                        <a:rPr lang="ca" sz="800"/>
                        <a:t>2.736</a:t>
                      </a:r>
                      <a:endParaRPr sz="800"/>
                    </a:p>
                  </a:txBody>
                  <a:tcPr marT="63500" marB="63500" marR="63500" marL="63500"/>
                </a:tc>
                <a:tc>
                  <a:txBody>
                    <a:bodyPr/>
                    <a:lstStyle/>
                    <a:p>
                      <a:pPr indent="0" lvl="0" marL="0" rtl="0" algn="ctr">
                        <a:spcBef>
                          <a:spcPts val="0"/>
                        </a:spcBef>
                        <a:spcAft>
                          <a:spcPts val="0"/>
                        </a:spcAft>
                        <a:buNone/>
                      </a:pPr>
                      <a:r>
                        <a:rPr lang="ca" sz="800"/>
                        <a:t>3.072</a:t>
                      </a:r>
                      <a:endParaRPr sz="800"/>
                    </a:p>
                  </a:txBody>
                  <a:tcPr marT="63500" marB="63500" marR="63500" marL="63500"/>
                </a:tc>
                <a:tc>
                  <a:txBody>
                    <a:bodyPr/>
                    <a:lstStyle/>
                    <a:p>
                      <a:pPr indent="0" lvl="0" marL="0" rtl="0" algn="ctr">
                        <a:spcBef>
                          <a:spcPts val="0"/>
                        </a:spcBef>
                        <a:spcAft>
                          <a:spcPts val="0"/>
                        </a:spcAft>
                        <a:buNone/>
                      </a:pPr>
                      <a:r>
                        <a:rPr lang="ca" sz="800"/>
                        <a:t>3.456</a:t>
                      </a:r>
                      <a:endParaRPr sz="800"/>
                    </a:p>
                  </a:txBody>
                  <a:tcPr marT="63500" marB="63500" marR="63500" marL="63500"/>
                </a:tc>
                <a:tc>
                  <a:txBody>
                    <a:bodyPr/>
                    <a:lstStyle/>
                    <a:p>
                      <a:pPr indent="0" lvl="0" marL="0" rtl="0" algn="ctr">
                        <a:spcBef>
                          <a:spcPts val="0"/>
                        </a:spcBef>
                        <a:spcAft>
                          <a:spcPts val="0"/>
                        </a:spcAft>
                        <a:buNone/>
                      </a:pPr>
                      <a:r>
                        <a:rPr lang="ca" sz="800"/>
                        <a:t>3.984</a:t>
                      </a:r>
                      <a:endParaRPr sz="800"/>
                    </a:p>
                  </a:txBody>
                  <a:tcPr marT="63500" marB="63500" marR="63500" marL="63500"/>
                </a:tc>
                <a:tc>
                  <a:txBody>
                    <a:bodyPr/>
                    <a:lstStyle/>
                    <a:p>
                      <a:pPr indent="0" lvl="0" marL="0" rtl="0" algn="ctr">
                        <a:spcBef>
                          <a:spcPts val="0"/>
                        </a:spcBef>
                        <a:spcAft>
                          <a:spcPts val="0"/>
                        </a:spcAft>
                        <a:buNone/>
                      </a:pPr>
                      <a:r>
                        <a:rPr lang="ca" sz="800"/>
                        <a:t>4.800</a:t>
                      </a:r>
                      <a:endParaRPr sz="800"/>
                    </a:p>
                  </a:txBody>
                  <a:tcPr marT="63500" marB="63500" marR="63500" marL="63500"/>
                </a:tc>
              </a:tr>
              <a:tr h="257900">
                <a:tc>
                  <a:txBody>
                    <a:bodyPr/>
                    <a:lstStyle/>
                    <a:p>
                      <a:pPr indent="0" lvl="0" marL="0" rtl="0" algn="r">
                        <a:spcBef>
                          <a:spcPts val="0"/>
                        </a:spcBef>
                        <a:spcAft>
                          <a:spcPts val="0"/>
                        </a:spcAft>
                        <a:buNone/>
                      </a:pPr>
                      <a:r>
                        <a:rPr lang="ca" sz="800">
                          <a:solidFill>
                            <a:srgbClr val="0000FF"/>
                          </a:solidFill>
                        </a:rPr>
                        <a:t>Tráfico cotidiano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4</a:t>
                      </a:r>
                      <a:endParaRPr sz="800"/>
                    </a:p>
                  </a:txBody>
                  <a:tcPr marT="63500" marB="63500" marR="63500" marL="63500"/>
                </a:tc>
                <a:tc>
                  <a:txBody>
                    <a:bodyPr/>
                    <a:lstStyle/>
                    <a:p>
                      <a:pPr indent="0" lvl="0" marL="0" rtl="0" algn="ctr">
                        <a:spcBef>
                          <a:spcPts val="0"/>
                        </a:spcBef>
                        <a:spcAft>
                          <a:spcPts val="0"/>
                        </a:spcAft>
                        <a:buNone/>
                      </a:pPr>
                      <a:r>
                        <a:rPr lang="ca" sz="800"/>
                        <a:t>48</a:t>
                      </a:r>
                      <a:endParaRPr sz="800"/>
                    </a:p>
                  </a:txBody>
                  <a:tcPr marT="63500" marB="63500" marR="63500" marL="63500"/>
                </a:tc>
                <a:tc>
                  <a:txBody>
                    <a:bodyPr/>
                    <a:lstStyle/>
                    <a:p>
                      <a:pPr indent="0" lvl="0" marL="0" rtl="0" algn="ctr">
                        <a:spcBef>
                          <a:spcPts val="0"/>
                        </a:spcBef>
                        <a:spcAft>
                          <a:spcPts val="0"/>
                        </a:spcAft>
                        <a:buNone/>
                      </a:pPr>
                      <a:r>
                        <a:rPr lang="ca" sz="800"/>
                        <a:t>121</a:t>
                      </a:r>
                      <a:endParaRPr sz="800"/>
                    </a:p>
                  </a:txBody>
                  <a:tcPr marT="63500" marB="63500" marR="63500" marL="63500"/>
                </a:tc>
                <a:tc>
                  <a:txBody>
                    <a:bodyPr/>
                    <a:lstStyle/>
                    <a:p>
                      <a:pPr indent="0" lvl="0" marL="0" rtl="0" algn="ctr">
                        <a:spcBef>
                          <a:spcPts val="0"/>
                        </a:spcBef>
                        <a:spcAft>
                          <a:spcPts val="0"/>
                        </a:spcAft>
                        <a:buNone/>
                      </a:pPr>
                      <a:r>
                        <a:rPr lang="ca" sz="800"/>
                        <a:t>208</a:t>
                      </a:r>
                      <a:endParaRPr sz="800"/>
                    </a:p>
                  </a:txBody>
                  <a:tcPr marT="63500" marB="63500" marR="63500" marL="63500"/>
                </a:tc>
                <a:tc>
                  <a:txBody>
                    <a:bodyPr/>
                    <a:lstStyle/>
                    <a:p>
                      <a:pPr indent="0" lvl="0" marL="0" rtl="0" algn="ctr">
                        <a:spcBef>
                          <a:spcPts val="0"/>
                        </a:spcBef>
                        <a:spcAft>
                          <a:spcPts val="0"/>
                        </a:spcAft>
                        <a:buNone/>
                      </a:pPr>
                      <a:r>
                        <a:rPr lang="ca" sz="800"/>
                        <a:t>281</a:t>
                      </a:r>
                      <a:endParaRPr sz="800"/>
                    </a:p>
                  </a:txBody>
                  <a:tcPr marT="63500" marB="63500" marR="63500" marL="63500"/>
                </a:tc>
                <a:tc>
                  <a:txBody>
                    <a:bodyPr/>
                    <a:lstStyle/>
                    <a:p>
                      <a:pPr indent="0" lvl="0" marL="0" rtl="0" algn="ctr">
                        <a:spcBef>
                          <a:spcPts val="0"/>
                        </a:spcBef>
                        <a:spcAft>
                          <a:spcPts val="0"/>
                        </a:spcAft>
                        <a:buNone/>
                      </a:pPr>
                      <a:r>
                        <a:rPr lang="ca" sz="800"/>
                        <a:t>353</a:t>
                      </a:r>
                      <a:endParaRPr sz="800"/>
                    </a:p>
                  </a:txBody>
                  <a:tcPr marT="63500" marB="63500" marR="63500" marL="63500"/>
                </a:tc>
                <a:tc>
                  <a:txBody>
                    <a:bodyPr/>
                    <a:lstStyle/>
                    <a:p>
                      <a:pPr indent="0" lvl="0" marL="0" rtl="0" algn="ctr">
                        <a:spcBef>
                          <a:spcPts val="0"/>
                        </a:spcBef>
                        <a:spcAft>
                          <a:spcPts val="0"/>
                        </a:spcAft>
                        <a:buNone/>
                      </a:pPr>
                      <a:r>
                        <a:rPr lang="ca" sz="800"/>
                        <a:t>416</a:t>
                      </a:r>
                      <a:endParaRPr sz="800"/>
                    </a:p>
                  </a:txBody>
                  <a:tcPr marT="63500" marB="63500" marR="63500" marL="63500"/>
                </a:tc>
                <a:tc>
                  <a:txBody>
                    <a:bodyPr/>
                    <a:lstStyle/>
                    <a:p>
                      <a:pPr indent="0" lvl="0" marL="0" rtl="0" algn="ctr">
                        <a:spcBef>
                          <a:spcPts val="0"/>
                        </a:spcBef>
                        <a:spcAft>
                          <a:spcPts val="0"/>
                        </a:spcAft>
                        <a:buNone/>
                      </a:pPr>
                      <a:r>
                        <a:rPr lang="ca" sz="800"/>
                        <a:t>465</a:t>
                      </a:r>
                      <a:endParaRPr sz="800"/>
                    </a:p>
                  </a:txBody>
                  <a:tcPr marT="63500" marB="63500" marR="63500" marL="63500"/>
                </a:tc>
                <a:tc>
                  <a:txBody>
                    <a:bodyPr/>
                    <a:lstStyle/>
                    <a:p>
                      <a:pPr indent="0" lvl="0" marL="0" rtl="0" algn="ctr">
                        <a:spcBef>
                          <a:spcPts val="0"/>
                        </a:spcBef>
                        <a:spcAft>
                          <a:spcPts val="0"/>
                        </a:spcAft>
                        <a:buNone/>
                      </a:pPr>
                      <a:r>
                        <a:rPr lang="ca" sz="800"/>
                        <a:t>553</a:t>
                      </a:r>
                      <a:endParaRPr sz="800"/>
                    </a:p>
                  </a:txBody>
                  <a:tcPr marT="63500" marB="63500" marR="63500" marL="63500"/>
                </a:tc>
                <a:tc>
                  <a:txBody>
                    <a:bodyPr/>
                    <a:lstStyle/>
                    <a:p>
                      <a:pPr indent="0" lvl="0" marL="0" rtl="0" algn="ctr">
                        <a:spcBef>
                          <a:spcPts val="0"/>
                        </a:spcBef>
                        <a:spcAft>
                          <a:spcPts val="0"/>
                        </a:spcAft>
                        <a:buNone/>
                      </a:pPr>
                      <a:r>
                        <a:rPr lang="ca" sz="800"/>
                        <a:t>622</a:t>
                      </a:r>
                      <a:endParaRPr sz="800"/>
                    </a:p>
                  </a:txBody>
                  <a:tcPr marT="63500" marB="63500" marR="63500" marL="63500"/>
                </a:tc>
                <a:tc>
                  <a:txBody>
                    <a:bodyPr/>
                    <a:lstStyle/>
                    <a:p>
                      <a:pPr indent="0" lvl="0" marL="0" rtl="0" algn="ctr">
                        <a:spcBef>
                          <a:spcPts val="0"/>
                        </a:spcBef>
                        <a:spcAft>
                          <a:spcPts val="0"/>
                        </a:spcAft>
                        <a:buNone/>
                      </a:pPr>
                      <a:r>
                        <a:rPr lang="ca" sz="800"/>
                        <a:t>757</a:t>
                      </a:r>
                      <a:endParaRPr sz="800"/>
                    </a:p>
                  </a:txBody>
                  <a:tcPr marT="63500" marB="63500" marR="63500" marL="63500"/>
                </a:tc>
                <a:tc>
                  <a:txBody>
                    <a:bodyPr/>
                    <a:lstStyle/>
                    <a:p>
                      <a:pPr indent="0" lvl="0" marL="0" rtl="0" algn="ctr">
                        <a:spcBef>
                          <a:spcPts val="0"/>
                        </a:spcBef>
                        <a:spcAft>
                          <a:spcPts val="0"/>
                        </a:spcAft>
                        <a:buNone/>
                      </a:pPr>
                      <a:r>
                        <a:rPr lang="ca" sz="800"/>
                        <a:t>960</a:t>
                      </a:r>
                      <a:endParaRPr sz="800"/>
                    </a:p>
                  </a:txBody>
                  <a:tcPr marT="63500" marB="63500" marR="63500" marL="63500"/>
                </a:tc>
              </a:tr>
              <a:tr h="257900">
                <a:tc>
                  <a:txBody>
                    <a:bodyPr/>
                    <a:lstStyle/>
                    <a:p>
                      <a:pPr indent="0" lvl="0" marL="0" rtl="0" algn="r">
                        <a:spcBef>
                          <a:spcPts val="0"/>
                        </a:spcBef>
                        <a:spcAft>
                          <a:spcPts val="0"/>
                        </a:spcAft>
                        <a:buNone/>
                      </a:pPr>
                      <a:r>
                        <a:rPr lang="ca" sz="800">
                          <a:solidFill>
                            <a:srgbClr val="0000FF"/>
                          </a:solidFill>
                        </a:rPr>
                        <a:t>Black Friday</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3.227</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7900">
                <a:tc>
                  <a:txBody>
                    <a:bodyPr/>
                    <a:lstStyle/>
                    <a:p>
                      <a:pPr indent="0" lvl="0" marL="0" rtl="0" algn="r">
                        <a:spcBef>
                          <a:spcPts val="0"/>
                        </a:spcBef>
                        <a:spcAft>
                          <a:spcPts val="0"/>
                        </a:spcAft>
                        <a:buNone/>
                      </a:pPr>
                      <a:r>
                        <a:rPr lang="ca" sz="800">
                          <a:solidFill>
                            <a:srgbClr val="0000FF"/>
                          </a:solidFill>
                        </a:rPr>
                        <a:t>Navidad</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3.840</a:t>
                      </a:r>
                      <a:endParaRPr sz="800"/>
                    </a:p>
                  </a:txBody>
                  <a:tcPr marT="63500" marB="63500" marR="63500" marL="63500"/>
                </a:tc>
              </a:tr>
              <a:tr h="257900">
                <a:tc>
                  <a:txBody>
                    <a:bodyPr/>
                    <a:lstStyle/>
                    <a:p>
                      <a:pPr indent="0" lvl="0" marL="0" rtl="0" algn="r">
                        <a:spcBef>
                          <a:spcPts val="0"/>
                        </a:spcBef>
                        <a:spcAft>
                          <a:spcPts val="0"/>
                        </a:spcAft>
                        <a:buNone/>
                      </a:pPr>
                      <a:r>
                        <a:rPr lang="ca" sz="800">
                          <a:solidFill>
                            <a:srgbClr val="0000FF"/>
                          </a:solidFill>
                        </a:rPr>
                        <a:t>Dia Perro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1.626</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7900">
                <a:tc>
                  <a:txBody>
                    <a:bodyPr/>
                    <a:lstStyle/>
                    <a:p>
                      <a:pPr indent="0" lvl="0" marL="0" rtl="0" algn="r">
                        <a:spcBef>
                          <a:spcPts val="0"/>
                        </a:spcBef>
                        <a:spcAft>
                          <a:spcPts val="0"/>
                        </a:spcAft>
                        <a:buNone/>
                      </a:pPr>
                      <a:r>
                        <a:rPr lang="ca" sz="800">
                          <a:solidFill>
                            <a:srgbClr val="0000FF"/>
                          </a:solidFill>
                        </a:rPr>
                        <a:t>Dia Gato</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406</a:t>
                      </a:r>
                      <a:endParaRPr sz="800"/>
                    </a:p>
                  </a:txBody>
                  <a:tcPr marT="63500" marB="63500" marR="63500" marL="63500"/>
                </a:tc>
                <a:tc>
                  <a:txBody>
                    <a:bodyPr/>
                    <a:lstStyle/>
                    <a:p>
                      <a:pPr indent="0" lvl="0" marL="0" rtl="0" algn="ctr">
                        <a:spcBef>
                          <a:spcPts val="0"/>
                        </a:spcBef>
                        <a:spcAft>
                          <a:spcPts val="0"/>
                        </a:spcAft>
                        <a:buNone/>
                      </a:pPr>
                      <a:r>
                        <a:rPr lang="ca" sz="800"/>
                        <a:t>2.271</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7900">
                <a:tc>
                  <a:txBody>
                    <a:bodyPr/>
                    <a:lstStyle/>
                    <a:p>
                      <a:pPr indent="0" lvl="0" marL="0" rtl="0" algn="r">
                        <a:spcBef>
                          <a:spcPts val="0"/>
                        </a:spcBef>
                        <a:spcAft>
                          <a:spcPts val="0"/>
                        </a:spcAft>
                        <a:buNone/>
                      </a:pPr>
                      <a:r>
                        <a:rPr lang="ca" sz="800">
                          <a:solidFill>
                            <a:srgbClr val="0000FF"/>
                          </a:solidFill>
                        </a:rPr>
                        <a:t>Dia Mascota</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rPr lang="ca" sz="800"/>
                        <a:t>2.519</a:t>
                      </a:r>
                      <a:endParaRPr sz="800"/>
                    </a:p>
                  </a:txBody>
                  <a:tcPr marT="63500" marB="63500" marR="63500" marL="63500"/>
                </a:tc>
                <a:tc>
                  <a:txBody>
                    <a:bodyPr/>
                    <a:lstStyle/>
                    <a:p>
                      <a:pPr indent="0" lvl="0" marL="0" rtl="0" algn="ctr">
                        <a:spcBef>
                          <a:spcPts val="0"/>
                        </a:spcBef>
                        <a:spcAft>
                          <a:spcPts val="0"/>
                        </a:spcAft>
                        <a:buNone/>
                      </a:pPr>
                      <a:r>
                        <a:rPr lang="ca" sz="800"/>
                        <a:t>2.834</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7900">
                <a:tc>
                  <a:txBody>
                    <a:bodyPr/>
                    <a:lstStyle/>
                    <a:p>
                      <a:pPr indent="0" lvl="0" marL="0" rtl="0" algn="r">
                        <a:spcBef>
                          <a:spcPts val="0"/>
                        </a:spcBef>
                        <a:spcAft>
                          <a:spcPts val="0"/>
                        </a:spcAft>
                        <a:buNone/>
                      </a:pPr>
                      <a:r>
                        <a:rPr lang="ca" sz="800">
                          <a:solidFill>
                            <a:srgbClr val="0000FF"/>
                          </a:solidFill>
                        </a:rPr>
                        <a:t>Sorteo Semanal</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44</a:t>
                      </a:r>
                      <a:endParaRPr sz="800"/>
                    </a:p>
                  </a:txBody>
                  <a:tcPr marT="63500" marB="63500" marR="63500" marL="63500"/>
                </a:tc>
                <a:tc>
                  <a:txBody>
                    <a:bodyPr/>
                    <a:lstStyle/>
                    <a:p>
                      <a:pPr indent="0" lvl="0" marL="0" rtl="0" algn="ctr">
                        <a:spcBef>
                          <a:spcPts val="0"/>
                        </a:spcBef>
                        <a:spcAft>
                          <a:spcPts val="0"/>
                        </a:spcAft>
                        <a:buNone/>
                      </a:pPr>
                      <a:r>
                        <a:rPr lang="ca" sz="800"/>
                        <a:t>384</a:t>
                      </a:r>
                      <a:endParaRPr sz="800"/>
                    </a:p>
                  </a:txBody>
                  <a:tcPr marT="63500" marB="63500" marR="63500" marL="63500"/>
                </a:tc>
                <a:tc>
                  <a:txBody>
                    <a:bodyPr/>
                    <a:lstStyle/>
                    <a:p>
                      <a:pPr indent="0" lvl="0" marL="0" rtl="0" algn="ctr">
                        <a:spcBef>
                          <a:spcPts val="0"/>
                        </a:spcBef>
                        <a:spcAft>
                          <a:spcPts val="0"/>
                        </a:spcAft>
                        <a:buNone/>
                      </a:pPr>
                      <a:r>
                        <a:rPr lang="ca" sz="800"/>
                        <a:t>887</a:t>
                      </a:r>
                      <a:endParaRPr sz="800"/>
                    </a:p>
                  </a:txBody>
                  <a:tcPr marT="63500" marB="63500" marR="63500" marL="63500"/>
                </a:tc>
                <a:tc>
                  <a:txBody>
                    <a:bodyPr/>
                    <a:lstStyle/>
                    <a:p>
                      <a:pPr indent="0" lvl="0" marL="0" rtl="0" algn="ctr">
                        <a:spcBef>
                          <a:spcPts val="0"/>
                        </a:spcBef>
                        <a:spcAft>
                          <a:spcPts val="0"/>
                        </a:spcAft>
                        <a:buNone/>
                      </a:pPr>
                      <a:r>
                        <a:rPr lang="ca" sz="800"/>
                        <a:t>1.280</a:t>
                      </a:r>
                      <a:endParaRPr sz="800"/>
                    </a:p>
                  </a:txBody>
                  <a:tcPr marT="63500" marB="63500" marR="63500" marL="63500"/>
                </a:tc>
                <a:tc>
                  <a:txBody>
                    <a:bodyPr/>
                    <a:lstStyle/>
                    <a:p>
                      <a:pPr indent="0" lvl="0" marL="0" rtl="0" algn="ctr">
                        <a:spcBef>
                          <a:spcPts val="0"/>
                        </a:spcBef>
                        <a:spcAft>
                          <a:spcPts val="0"/>
                        </a:spcAft>
                        <a:buNone/>
                      </a:pPr>
                      <a:r>
                        <a:rPr lang="ca" sz="800"/>
                        <a:t>1.591</a:t>
                      </a:r>
                      <a:endParaRPr sz="800"/>
                    </a:p>
                  </a:txBody>
                  <a:tcPr marT="63500" marB="63500" marR="63500" marL="63500"/>
                </a:tc>
                <a:tc>
                  <a:txBody>
                    <a:bodyPr/>
                    <a:lstStyle/>
                    <a:p>
                      <a:pPr indent="0" lvl="0" marL="0" rtl="0" algn="ctr">
                        <a:spcBef>
                          <a:spcPts val="0"/>
                        </a:spcBef>
                        <a:spcAft>
                          <a:spcPts val="0"/>
                        </a:spcAft>
                        <a:buNone/>
                      </a:pPr>
                      <a:r>
                        <a:rPr lang="ca" sz="800"/>
                        <a:t>1.855</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c>
                  <a:txBody>
                    <a:bodyPr/>
                    <a:lstStyle/>
                    <a:p>
                      <a:pPr indent="0" lvl="0" marL="0" rtl="0" algn="ctr">
                        <a:spcBef>
                          <a:spcPts val="0"/>
                        </a:spcBef>
                        <a:spcAft>
                          <a:spcPts val="0"/>
                        </a:spcAft>
                        <a:buNone/>
                      </a:pPr>
                      <a:r>
                        <a:t/>
                      </a:r>
                      <a:endParaRPr sz="800"/>
                    </a:p>
                  </a:txBody>
                  <a:tcPr marT="63500" marB="63500" marR="63500" marL="63500"/>
                </a:tc>
              </a:tr>
              <a:tr h="257900">
                <a:tc>
                  <a:txBody>
                    <a:bodyPr/>
                    <a:lstStyle/>
                    <a:p>
                      <a:pPr indent="0" lvl="0" marL="0" rtl="0" algn="ctr">
                        <a:spcBef>
                          <a:spcPts val="0"/>
                        </a:spcBef>
                        <a:spcAft>
                          <a:spcPts val="0"/>
                        </a:spcAft>
                        <a:buNone/>
                      </a:pPr>
                      <a:r>
                        <a:rPr b="1" lang="ca" sz="800"/>
                        <a:t>Recomendación</a:t>
                      </a:r>
                      <a:endParaRPr b="1" sz="800"/>
                    </a:p>
                  </a:txBody>
                  <a:tcPr marT="63500" marB="63500" marR="63500" marL="63500">
                    <a:solidFill>
                      <a:srgbClr val="FFFF00"/>
                    </a:solidFill>
                  </a:tcPr>
                </a:tc>
                <a:tc>
                  <a:txBody>
                    <a:bodyPr/>
                    <a:lstStyle/>
                    <a:p>
                      <a:pPr indent="0" lvl="0" marL="0" rtl="0" algn="ctr">
                        <a:spcBef>
                          <a:spcPts val="0"/>
                        </a:spcBef>
                        <a:spcAft>
                          <a:spcPts val="0"/>
                        </a:spcAft>
                        <a:buNone/>
                      </a:pPr>
                      <a:r>
                        <a:rPr b="1" lang="ca" sz="800"/>
                        <a:t>7.500</a:t>
                      </a:r>
                      <a:endParaRPr b="1" sz="800"/>
                    </a:p>
                  </a:txBody>
                  <a:tcPr marT="63500" marB="63500" marR="63500" marL="63500"/>
                </a:tc>
                <a:tc>
                  <a:txBody>
                    <a:bodyPr/>
                    <a:lstStyle/>
                    <a:p>
                      <a:pPr indent="0" lvl="0" marL="0" rtl="0" algn="ctr">
                        <a:spcBef>
                          <a:spcPts val="0"/>
                        </a:spcBef>
                        <a:spcAft>
                          <a:spcPts val="0"/>
                        </a:spcAft>
                        <a:buNone/>
                      </a:pPr>
                      <a:r>
                        <a:rPr lang="ca" sz="800"/>
                        <a:t>75</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900</a:t>
                      </a:r>
                      <a:endParaRPr sz="800"/>
                    </a:p>
                  </a:txBody>
                  <a:tcPr marT="63500" marB="63500" marR="63500" marL="63500"/>
                </a:tc>
                <a:tc>
                  <a:txBody>
                    <a:bodyPr/>
                    <a:lstStyle/>
                    <a:p>
                      <a:pPr indent="0" lvl="0" marL="0" rtl="0" algn="ctr">
                        <a:spcBef>
                          <a:spcPts val="0"/>
                        </a:spcBef>
                        <a:spcAft>
                          <a:spcPts val="0"/>
                        </a:spcAft>
                        <a:buNone/>
                      </a:pPr>
                      <a:r>
                        <a:rPr lang="ca" sz="800"/>
                        <a:t>750</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525</a:t>
                      </a:r>
                      <a:endParaRPr sz="800"/>
                    </a:p>
                  </a:txBody>
                  <a:tcPr marT="63500" marB="63500" marR="63500" marL="63500"/>
                </a:tc>
                <a:tc>
                  <a:txBody>
                    <a:bodyPr/>
                    <a:lstStyle/>
                    <a:p>
                      <a:pPr indent="0" lvl="0" marL="0" rtl="0" algn="ctr">
                        <a:spcBef>
                          <a:spcPts val="0"/>
                        </a:spcBef>
                        <a:spcAft>
                          <a:spcPts val="0"/>
                        </a:spcAft>
                        <a:buNone/>
                      </a:pPr>
                      <a:r>
                        <a:rPr lang="ca" sz="800"/>
                        <a:t>825</a:t>
                      </a:r>
                      <a:endParaRPr sz="800"/>
                    </a:p>
                  </a:txBody>
                  <a:tcPr marT="63500" marB="63500" marR="63500" marL="63500"/>
                </a:tc>
                <a:tc>
                  <a:txBody>
                    <a:bodyPr/>
                    <a:lstStyle/>
                    <a:p>
                      <a:pPr indent="0" lvl="0" marL="0" rtl="0" algn="ctr">
                        <a:spcBef>
                          <a:spcPts val="0"/>
                        </a:spcBef>
                        <a:spcAft>
                          <a:spcPts val="0"/>
                        </a:spcAft>
                        <a:buNone/>
                      </a:pPr>
                      <a:r>
                        <a:rPr lang="ca" sz="800"/>
                        <a:t>550</a:t>
                      </a:r>
                      <a:endParaRPr sz="800"/>
                    </a:p>
                  </a:txBody>
                  <a:tcPr marT="63500" marB="63500" marR="63500" marL="63500"/>
                </a:tc>
                <a:tc>
                  <a:txBody>
                    <a:bodyPr/>
                    <a:lstStyle/>
                    <a:p>
                      <a:pPr indent="0" lvl="0" marL="0" rtl="0" algn="ctr">
                        <a:spcBef>
                          <a:spcPts val="0"/>
                        </a:spcBef>
                        <a:spcAft>
                          <a:spcPts val="0"/>
                        </a:spcAft>
                        <a:buNone/>
                      </a:pPr>
                      <a:r>
                        <a:rPr lang="ca" sz="800"/>
                        <a:t>375</a:t>
                      </a:r>
                      <a:endParaRPr sz="800"/>
                    </a:p>
                  </a:txBody>
                  <a:tcPr marT="63500" marB="63500" marR="63500" marL="63500"/>
                </a:tc>
                <a:tc>
                  <a:txBody>
                    <a:bodyPr/>
                    <a:lstStyle/>
                    <a:p>
                      <a:pPr indent="0" lvl="0" marL="0" rtl="0" algn="ctr">
                        <a:spcBef>
                          <a:spcPts val="0"/>
                        </a:spcBef>
                        <a:spcAft>
                          <a:spcPts val="0"/>
                        </a:spcAft>
                        <a:buNone/>
                      </a:pPr>
                      <a:r>
                        <a:rPr lang="ca" sz="800"/>
                        <a:t>300</a:t>
                      </a:r>
                      <a:endParaRPr sz="800"/>
                    </a:p>
                  </a:txBody>
                  <a:tcPr marT="63500" marB="63500" marR="63500" marL="63500"/>
                </a:tc>
                <a:tc>
                  <a:txBody>
                    <a:bodyPr/>
                    <a:lstStyle/>
                    <a:p>
                      <a:pPr indent="0" lvl="0" marL="0" rtl="0" algn="ctr">
                        <a:spcBef>
                          <a:spcPts val="0"/>
                        </a:spcBef>
                        <a:spcAft>
                          <a:spcPts val="0"/>
                        </a:spcAft>
                        <a:buNone/>
                      </a:pPr>
                      <a:r>
                        <a:rPr lang="ca" sz="800"/>
                        <a:t>725</a:t>
                      </a:r>
                      <a:endParaRPr sz="800"/>
                    </a:p>
                  </a:txBody>
                  <a:tcPr marT="63500" marB="63500" marR="63500" marL="63500"/>
                </a:tc>
                <a:tc>
                  <a:txBody>
                    <a:bodyPr/>
                    <a:lstStyle/>
                    <a:p>
                      <a:pPr indent="0" lvl="0" marL="0" rtl="0" algn="ctr">
                        <a:spcBef>
                          <a:spcPts val="0"/>
                        </a:spcBef>
                        <a:spcAft>
                          <a:spcPts val="0"/>
                        </a:spcAft>
                        <a:buNone/>
                      </a:pPr>
                      <a:r>
                        <a:rPr lang="ca" sz="800"/>
                        <a:t>1.275</a:t>
                      </a:r>
                      <a:endParaRPr sz="800"/>
                    </a:p>
                  </a:txBody>
                  <a:tcPr marT="63500" marB="63500" marR="63500" marL="63500"/>
                </a:tc>
              </a:tr>
              <a:tr h="257900">
                <a:tc>
                  <a:txBody>
                    <a:bodyPr/>
                    <a:lstStyle/>
                    <a:p>
                      <a:pPr indent="0" lvl="0" marL="0" rtl="0" algn="ctr">
                        <a:spcBef>
                          <a:spcPts val="0"/>
                        </a:spcBef>
                        <a:spcAft>
                          <a:spcPts val="0"/>
                        </a:spcAft>
                        <a:buNone/>
                      </a:pPr>
                      <a:r>
                        <a:rPr b="1" lang="ca" sz="800">
                          <a:solidFill>
                            <a:srgbClr val="0000FF"/>
                          </a:solidFill>
                        </a:rPr>
                        <a:t>EMAIL (100%)</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b="1" lang="ca" sz="800">
                          <a:solidFill>
                            <a:srgbClr val="0000FF"/>
                          </a:solidFill>
                        </a:rPr>
                        <a:t>7.500</a:t>
                      </a:r>
                      <a:endParaRPr b="1"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75</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900</a:t>
                      </a:r>
                      <a:endParaRPr sz="800"/>
                    </a:p>
                  </a:txBody>
                  <a:tcPr marT="63500" marB="63500" marR="63500" marL="63500"/>
                </a:tc>
                <a:tc>
                  <a:txBody>
                    <a:bodyPr/>
                    <a:lstStyle/>
                    <a:p>
                      <a:pPr indent="0" lvl="0" marL="0" rtl="0" algn="ctr">
                        <a:spcBef>
                          <a:spcPts val="0"/>
                        </a:spcBef>
                        <a:spcAft>
                          <a:spcPts val="0"/>
                        </a:spcAft>
                        <a:buNone/>
                      </a:pPr>
                      <a:r>
                        <a:rPr lang="ca" sz="800"/>
                        <a:t>750</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525</a:t>
                      </a:r>
                      <a:endParaRPr sz="800"/>
                    </a:p>
                  </a:txBody>
                  <a:tcPr marT="63500" marB="63500" marR="63500" marL="63500"/>
                </a:tc>
                <a:tc>
                  <a:txBody>
                    <a:bodyPr/>
                    <a:lstStyle/>
                    <a:p>
                      <a:pPr indent="0" lvl="0" marL="0" rtl="0" algn="ctr">
                        <a:spcBef>
                          <a:spcPts val="0"/>
                        </a:spcBef>
                        <a:spcAft>
                          <a:spcPts val="0"/>
                        </a:spcAft>
                        <a:buNone/>
                      </a:pPr>
                      <a:r>
                        <a:rPr lang="ca" sz="800"/>
                        <a:t>825</a:t>
                      </a:r>
                      <a:endParaRPr sz="800"/>
                    </a:p>
                  </a:txBody>
                  <a:tcPr marT="63500" marB="63500" marR="63500" marL="63500"/>
                </a:tc>
                <a:tc>
                  <a:txBody>
                    <a:bodyPr/>
                    <a:lstStyle/>
                    <a:p>
                      <a:pPr indent="0" lvl="0" marL="0" rtl="0" algn="ctr">
                        <a:spcBef>
                          <a:spcPts val="0"/>
                        </a:spcBef>
                        <a:spcAft>
                          <a:spcPts val="0"/>
                        </a:spcAft>
                        <a:buNone/>
                      </a:pPr>
                      <a:r>
                        <a:rPr lang="ca" sz="800"/>
                        <a:t>550</a:t>
                      </a:r>
                      <a:endParaRPr sz="800"/>
                    </a:p>
                  </a:txBody>
                  <a:tcPr marT="63500" marB="63500" marR="63500" marL="63500"/>
                </a:tc>
                <a:tc>
                  <a:txBody>
                    <a:bodyPr/>
                    <a:lstStyle/>
                    <a:p>
                      <a:pPr indent="0" lvl="0" marL="0" rtl="0" algn="ctr">
                        <a:spcBef>
                          <a:spcPts val="0"/>
                        </a:spcBef>
                        <a:spcAft>
                          <a:spcPts val="0"/>
                        </a:spcAft>
                        <a:buNone/>
                      </a:pPr>
                      <a:r>
                        <a:rPr lang="ca" sz="800"/>
                        <a:t>375</a:t>
                      </a:r>
                      <a:endParaRPr sz="800"/>
                    </a:p>
                  </a:txBody>
                  <a:tcPr marT="63500" marB="63500" marR="63500" marL="63500"/>
                </a:tc>
                <a:tc>
                  <a:txBody>
                    <a:bodyPr/>
                    <a:lstStyle/>
                    <a:p>
                      <a:pPr indent="0" lvl="0" marL="0" rtl="0" algn="ctr">
                        <a:spcBef>
                          <a:spcPts val="0"/>
                        </a:spcBef>
                        <a:spcAft>
                          <a:spcPts val="0"/>
                        </a:spcAft>
                        <a:buNone/>
                      </a:pPr>
                      <a:r>
                        <a:rPr lang="ca" sz="800"/>
                        <a:t>300</a:t>
                      </a:r>
                      <a:endParaRPr sz="800"/>
                    </a:p>
                  </a:txBody>
                  <a:tcPr marT="63500" marB="63500" marR="63500" marL="63500"/>
                </a:tc>
                <a:tc>
                  <a:txBody>
                    <a:bodyPr/>
                    <a:lstStyle/>
                    <a:p>
                      <a:pPr indent="0" lvl="0" marL="0" rtl="0" algn="ctr">
                        <a:spcBef>
                          <a:spcPts val="0"/>
                        </a:spcBef>
                        <a:spcAft>
                          <a:spcPts val="0"/>
                        </a:spcAft>
                        <a:buNone/>
                      </a:pPr>
                      <a:r>
                        <a:rPr lang="ca" sz="800"/>
                        <a:t>725</a:t>
                      </a:r>
                      <a:endParaRPr sz="800"/>
                    </a:p>
                  </a:txBody>
                  <a:tcPr marT="63500" marB="63500" marR="63500" marL="63500"/>
                </a:tc>
                <a:tc>
                  <a:txBody>
                    <a:bodyPr/>
                    <a:lstStyle/>
                    <a:p>
                      <a:pPr indent="0" lvl="0" marL="0" rtl="0" algn="ctr">
                        <a:spcBef>
                          <a:spcPts val="0"/>
                        </a:spcBef>
                        <a:spcAft>
                          <a:spcPts val="0"/>
                        </a:spcAft>
                        <a:buNone/>
                      </a:pPr>
                      <a:r>
                        <a:rPr lang="ca" sz="800"/>
                        <a:t>1.275</a:t>
                      </a:r>
                      <a:endParaRPr sz="800"/>
                    </a:p>
                  </a:txBody>
                  <a:tcPr marT="63500" marB="63500" marR="63500" marL="63500"/>
                </a:tc>
              </a:tr>
              <a:tr h="257900">
                <a:tc>
                  <a:txBody>
                    <a:bodyPr/>
                    <a:lstStyle/>
                    <a:p>
                      <a:pPr indent="0" lvl="0" marL="0" rtl="0" algn="r">
                        <a:spcBef>
                          <a:spcPts val="0"/>
                        </a:spcBef>
                        <a:spcAft>
                          <a:spcPts val="0"/>
                        </a:spcAft>
                        <a:buNone/>
                      </a:pPr>
                      <a:r>
                        <a:rPr lang="ca" sz="800">
                          <a:solidFill>
                            <a:srgbClr val="0000FF"/>
                          </a:solidFill>
                        </a:rPr>
                        <a:t>Boletin Permanente</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solidFill>
                            <a:srgbClr val="0000FF"/>
                          </a:solidFill>
                        </a:rPr>
                        <a:t>7.500</a:t>
                      </a:r>
                      <a:endParaRPr sz="800">
                        <a:solidFill>
                          <a:srgbClr val="0000FF"/>
                        </a:solidFill>
                      </a:endParaRPr>
                    </a:p>
                  </a:txBody>
                  <a:tcPr marT="63500" marB="63500" marR="63500" marL="63500"/>
                </a:tc>
                <a:tc>
                  <a:txBody>
                    <a:bodyPr/>
                    <a:lstStyle/>
                    <a:p>
                      <a:pPr indent="0" lvl="0" marL="0" rtl="0" algn="ctr">
                        <a:spcBef>
                          <a:spcPts val="0"/>
                        </a:spcBef>
                        <a:spcAft>
                          <a:spcPts val="0"/>
                        </a:spcAft>
                        <a:buNone/>
                      </a:pPr>
                      <a:r>
                        <a:rPr lang="ca" sz="800"/>
                        <a:t>75</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900</a:t>
                      </a:r>
                      <a:endParaRPr sz="800"/>
                    </a:p>
                  </a:txBody>
                  <a:tcPr marT="63500" marB="63500" marR="63500" marL="63500"/>
                </a:tc>
                <a:tc>
                  <a:txBody>
                    <a:bodyPr/>
                    <a:lstStyle/>
                    <a:p>
                      <a:pPr indent="0" lvl="0" marL="0" rtl="0" algn="ctr">
                        <a:spcBef>
                          <a:spcPts val="0"/>
                        </a:spcBef>
                        <a:spcAft>
                          <a:spcPts val="0"/>
                        </a:spcAft>
                        <a:buNone/>
                      </a:pPr>
                      <a:r>
                        <a:rPr lang="ca" sz="800"/>
                        <a:t>750</a:t>
                      </a:r>
                      <a:endParaRPr sz="800"/>
                    </a:p>
                  </a:txBody>
                  <a:tcPr marT="63500" marB="63500" marR="63500" marL="63500"/>
                </a:tc>
                <a:tc>
                  <a:txBody>
                    <a:bodyPr/>
                    <a:lstStyle/>
                    <a:p>
                      <a:pPr indent="0" lvl="0" marL="0" rtl="0" algn="ctr">
                        <a:spcBef>
                          <a:spcPts val="0"/>
                        </a:spcBef>
                        <a:spcAft>
                          <a:spcPts val="0"/>
                        </a:spcAft>
                        <a:buNone/>
                      </a:pPr>
                      <a:r>
                        <a:rPr lang="ca" sz="800"/>
                        <a:t>600</a:t>
                      </a:r>
                      <a:endParaRPr sz="800"/>
                    </a:p>
                  </a:txBody>
                  <a:tcPr marT="63500" marB="63500" marR="63500" marL="63500"/>
                </a:tc>
                <a:tc>
                  <a:txBody>
                    <a:bodyPr/>
                    <a:lstStyle/>
                    <a:p>
                      <a:pPr indent="0" lvl="0" marL="0" rtl="0" algn="ctr">
                        <a:spcBef>
                          <a:spcPts val="0"/>
                        </a:spcBef>
                        <a:spcAft>
                          <a:spcPts val="0"/>
                        </a:spcAft>
                        <a:buNone/>
                      </a:pPr>
                      <a:r>
                        <a:rPr lang="ca" sz="800"/>
                        <a:t>525</a:t>
                      </a:r>
                      <a:endParaRPr sz="800"/>
                    </a:p>
                  </a:txBody>
                  <a:tcPr marT="63500" marB="63500" marR="63500" marL="63500"/>
                </a:tc>
                <a:tc>
                  <a:txBody>
                    <a:bodyPr/>
                    <a:lstStyle/>
                    <a:p>
                      <a:pPr indent="0" lvl="0" marL="0" rtl="0" algn="ctr">
                        <a:spcBef>
                          <a:spcPts val="0"/>
                        </a:spcBef>
                        <a:spcAft>
                          <a:spcPts val="0"/>
                        </a:spcAft>
                        <a:buNone/>
                      </a:pPr>
                      <a:r>
                        <a:rPr lang="ca" sz="800"/>
                        <a:t>825</a:t>
                      </a:r>
                      <a:endParaRPr sz="800"/>
                    </a:p>
                  </a:txBody>
                  <a:tcPr marT="63500" marB="63500" marR="63500" marL="63500"/>
                </a:tc>
                <a:tc>
                  <a:txBody>
                    <a:bodyPr/>
                    <a:lstStyle/>
                    <a:p>
                      <a:pPr indent="0" lvl="0" marL="0" rtl="0" algn="ctr">
                        <a:spcBef>
                          <a:spcPts val="0"/>
                        </a:spcBef>
                        <a:spcAft>
                          <a:spcPts val="0"/>
                        </a:spcAft>
                        <a:buNone/>
                      </a:pPr>
                      <a:r>
                        <a:rPr lang="ca" sz="800"/>
                        <a:t>550</a:t>
                      </a:r>
                      <a:endParaRPr sz="800"/>
                    </a:p>
                  </a:txBody>
                  <a:tcPr marT="63500" marB="63500" marR="63500" marL="63500"/>
                </a:tc>
                <a:tc>
                  <a:txBody>
                    <a:bodyPr/>
                    <a:lstStyle/>
                    <a:p>
                      <a:pPr indent="0" lvl="0" marL="0" rtl="0" algn="ctr">
                        <a:spcBef>
                          <a:spcPts val="0"/>
                        </a:spcBef>
                        <a:spcAft>
                          <a:spcPts val="0"/>
                        </a:spcAft>
                        <a:buNone/>
                      </a:pPr>
                      <a:r>
                        <a:rPr lang="ca" sz="800"/>
                        <a:t>375</a:t>
                      </a:r>
                      <a:endParaRPr sz="800"/>
                    </a:p>
                  </a:txBody>
                  <a:tcPr marT="63500" marB="63500" marR="63500" marL="63500"/>
                </a:tc>
                <a:tc>
                  <a:txBody>
                    <a:bodyPr/>
                    <a:lstStyle/>
                    <a:p>
                      <a:pPr indent="0" lvl="0" marL="0" rtl="0" algn="ctr">
                        <a:spcBef>
                          <a:spcPts val="0"/>
                        </a:spcBef>
                        <a:spcAft>
                          <a:spcPts val="0"/>
                        </a:spcAft>
                        <a:buNone/>
                      </a:pPr>
                      <a:r>
                        <a:rPr lang="ca" sz="800"/>
                        <a:t>300</a:t>
                      </a:r>
                      <a:endParaRPr sz="800"/>
                    </a:p>
                  </a:txBody>
                  <a:tcPr marT="63500" marB="63500" marR="63500" marL="63500"/>
                </a:tc>
                <a:tc>
                  <a:txBody>
                    <a:bodyPr/>
                    <a:lstStyle/>
                    <a:p>
                      <a:pPr indent="0" lvl="0" marL="0" rtl="0" algn="ctr">
                        <a:spcBef>
                          <a:spcPts val="0"/>
                        </a:spcBef>
                        <a:spcAft>
                          <a:spcPts val="0"/>
                        </a:spcAft>
                        <a:buNone/>
                      </a:pPr>
                      <a:r>
                        <a:rPr lang="ca" sz="800"/>
                        <a:t>725</a:t>
                      </a:r>
                      <a:endParaRPr sz="800"/>
                    </a:p>
                  </a:txBody>
                  <a:tcPr marT="63500" marB="63500" marR="63500" marL="63500"/>
                </a:tc>
                <a:tc>
                  <a:txBody>
                    <a:bodyPr/>
                    <a:lstStyle/>
                    <a:p>
                      <a:pPr indent="0" lvl="0" marL="0" rtl="0" algn="ctr">
                        <a:spcBef>
                          <a:spcPts val="0"/>
                        </a:spcBef>
                        <a:spcAft>
                          <a:spcPts val="0"/>
                        </a:spcAft>
                        <a:buNone/>
                      </a:pPr>
                      <a:r>
                        <a:rPr lang="ca" sz="800"/>
                        <a:t>1.275</a:t>
                      </a:r>
                      <a:endParaRPr sz="800"/>
                    </a:p>
                  </a:txBody>
                  <a:tcPr marT="63500" marB="63500" marR="63500" marL="63500"/>
                </a:tc>
              </a:tr>
              <a:tr h="257900">
                <a:tc>
                  <a:txBody>
                    <a:bodyPr/>
                    <a:lstStyle/>
                    <a:p>
                      <a:pPr indent="0" lvl="0" marL="0" rtl="0" algn="ctr">
                        <a:spcBef>
                          <a:spcPts val="0"/>
                        </a:spcBef>
                        <a:spcAft>
                          <a:spcPts val="0"/>
                        </a:spcAft>
                        <a:buNone/>
                      </a:pPr>
                      <a:r>
                        <a:rPr b="1" lang="ca" sz="800"/>
                        <a:t>TOTAL</a:t>
                      </a:r>
                      <a:endParaRPr b="1" sz="800"/>
                    </a:p>
                  </a:txBody>
                  <a:tcPr marT="63500" marB="63500" marR="63500" marL="63500"/>
                </a:tc>
                <a:tc>
                  <a:txBody>
                    <a:bodyPr/>
                    <a:lstStyle/>
                    <a:p>
                      <a:pPr indent="0" lvl="0" marL="0" rtl="0" algn="ctr">
                        <a:spcBef>
                          <a:spcPts val="0"/>
                        </a:spcBef>
                        <a:spcAft>
                          <a:spcPts val="0"/>
                        </a:spcAft>
                        <a:buNone/>
                      </a:pPr>
                      <a:r>
                        <a:rPr b="1" lang="ca" sz="800"/>
                        <a:t>647.679</a:t>
                      </a:r>
                      <a:endParaRPr b="1" sz="800"/>
                    </a:p>
                  </a:txBody>
                  <a:tcPr marT="63500" marB="63500" marR="63500" marL="63500"/>
                </a:tc>
                <a:tc>
                  <a:txBody>
                    <a:bodyPr/>
                    <a:lstStyle/>
                    <a:p>
                      <a:pPr indent="0" lvl="0" marL="0" rtl="0" algn="ctr">
                        <a:spcBef>
                          <a:spcPts val="0"/>
                        </a:spcBef>
                        <a:spcAft>
                          <a:spcPts val="0"/>
                        </a:spcAft>
                        <a:buNone/>
                      </a:pPr>
                      <a:r>
                        <a:rPr lang="ca" sz="800"/>
                        <a:t>12.166</a:t>
                      </a:r>
                      <a:endParaRPr sz="800"/>
                    </a:p>
                  </a:txBody>
                  <a:tcPr marT="63500" marB="63500" marR="63500" marL="63500"/>
                </a:tc>
                <a:tc>
                  <a:txBody>
                    <a:bodyPr/>
                    <a:lstStyle/>
                    <a:p>
                      <a:pPr indent="0" lvl="0" marL="0" rtl="0" algn="ctr">
                        <a:spcBef>
                          <a:spcPts val="0"/>
                        </a:spcBef>
                        <a:spcAft>
                          <a:spcPts val="0"/>
                        </a:spcAft>
                        <a:buNone/>
                      </a:pPr>
                      <a:r>
                        <a:rPr lang="ca" sz="800"/>
                        <a:t>86.518</a:t>
                      </a:r>
                      <a:endParaRPr sz="800"/>
                    </a:p>
                  </a:txBody>
                  <a:tcPr marT="63500" marB="63500" marR="63500" marL="63500"/>
                </a:tc>
                <a:tc>
                  <a:txBody>
                    <a:bodyPr/>
                    <a:lstStyle/>
                    <a:p>
                      <a:pPr indent="0" lvl="0" marL="0" rtl="0" algn="ctr">
                        <a:spcBef>
                          <a:spcPts val="0"/>
                        </a:spcBef>
                        <a:spcAft>
                          <a:spcPts val="0"/>
                        </a:spcAft>
                        <a:buNone/>
                      </a:pPr>
                      <a:r>
                        <a:rPr lang="ca" sz="800"/>
                        <a:t>106.571</a:t>
                      </a:r>
                      <a:endParaRPr sz="800"/>
                    </a:p>
                  </a:txBody>
                  <a:tcPr marT="63500" marB="63500" marR="63500" marL="63500"/>
                </a:tc>
                <a:tc>
                  <a:txBody>
                    <a:bodyPr/>
                    <a:lstStyle/>
                    <a:p>
                      <a:pPr indent="0" lvl="0" marL="0" rtl="0" algn="ctr">
                        <a:spcBef>
                          <a:spcPts val="0"/>
                        </a:spcBef>
                        <a:spcAft>
                          <a:spcPts val="0"/>
                        </a:spcAft>
                        <a:buNone/>
                      </a:pPr>
                      <a:r>
                        <a:rPr lang="ca" sz="800"/>
                        <a:t>78.781</a:t>
                      </a:r>
                      <a:endParaRPr sz="800"/>
                    </a:p>
                  </a:txBody>
                  <a:tcPr marT="63500" marB="63500" marR="63500" marL="63500"/>
                </a:tc>
                <a:tc>
                  <a:txBody>
                    <a:bodyPr/>
                    <a:lstStyle/>
                    <a:p>
                      <a:pPr indent="0" lvl="0" marL="0" rtl="0" algn="ctr">
                        <a:spcBef>
                          <a:spcPts val="0"/>
                        </a:spcBef>
                        <a:spcAft>
                          <a:spcPts val="0"/>
                        </a:spcAft>
                        <a:buNone/>
                      </a:pPr>
                      <a:r>
                        <a:rPr lang="ca" sz="800"/>
                        <a:t>58.951</a:t>
                      </a:r>
                      <a:endParaRPr sz="800"/>
                    </a:p>
                  </a:txBody>
                  <a:tcPr marT="63500" marB="63500" marR="63500" marL="63500"/>
                </a:tc>
                <a:tc>
                  <a:txBody>
                    <a:bodyPr/>
                    <a:lstStyle/>
                    <a:p>
                      <a:pPr indent="0" lvl="0" marL="0" rtl="0" algn="ctr">
                        <a:spcBef>
                          <a:spcPts val="0"/>
                        </a:spcBef>
                        <a:spcAft>
                          <a:spcPts val="0"/>
                        </a:spcAft>
                        <a:buNone/>
                      </a:pPr>
                      <a:r>
                        <a:rPr lang="ca" sz="800"/>
                        <a:t>47.014</a:t>
                      </a:r>
                      <a:endParaRPr sz="800"/>
                    </a:p>
                  </a:txBody>
                  <a:tcPr marT="63500" marB="63500" marR="63500" marL="63500"/>
                </a:tc>
                <a:tc>
                  <a:txBody>
                    <a:bodyPr/>
                    <a:lstStyle/>
                    <a:p>
                      <a:pPr indent="0" lvl="0" marL="0" rtl="0" algn="ctr">
                        <a:spcBef>
                          <a:spcPts val="0"/>
                        </a:spcBef>
                        <a:spcAft>
                          <a:spcPts val="0"/>
                        </a:spcAft>
                        <a:buNone/>
                      </a:pPr>
                      <a:r>
                        <a:rPr lang="ca" sz="800"/>
                        <a:t>37.047</a:t>
                      </a:r>
                      <a:endParaRPr sz="800"/>
                    </a:p>
                  </a:txBody>
                  <a:tcPr marT="63500" marB="63500" marR="63500" marL="63500"/>
                </a:tc>
                <a:tc>
                  <a:txBody>
                    <a:bodyPr/>
                    <a:lstStyle/>
                    <a:p>
                      <a:pPr indent="0" lvl="0" marL="0" rtl="0" algn="ctr">
                        <a:spcBef>
                          <a:spcPts val="0"/>
                        </a:spcBef>
                        <a:spcAft>
                          <a:spcPts val="0"/>
                        </a:spcAft>
                        <a:buNone/>
                      </a:pPr>
                      <a:r>
                        <a:rPr lang="ca" sz="800"/>
                        <a:t>29.306</a:t>
                      </a:r>
                      <a:endParaRPr sz="800"/>
                    </a:p>
                  </a:txBody>
                  <a:tcPr marT="63500" marB="63500" marR="63500" marL="63500"/>
                </a:tc>
                <a:tc>
                  <a:txBody>
                    <a:bodyPr/>
                    <a:lstStyle/>
                    <a:p>
                      <a:pPr indent="0" lvl="0" marL="0" rtl="0" algn="ctr">
                        <a:spcBef>
                          <a:spcPts val="0"/>
                        </a:spcBef>
                        <a:spcAft>
                          <a:spcPts val="0"/>
                        </a:spcAft>
                        <a:buNone/>
                      </a:pPr>
                      <a:r>
                        <a:rPr lang="ca" sz="800"/>
                        <a:t>37.313</a:t>
                      </a:r>
                      <a:endParaRPr sz="800"/>
                    </a:p>
                  </a:txBody>
                  <a:tcPr marT="63500" marB="63500" marR="63500" marL="63500"/>
                </a:tc>
                <a:tc>
                  <a:txBody>
                    <a:bodyPr/>
                    <a:lstStyle/>
                    <a:p>
                      <a:pPr indent="0" lvl="0" marL="0" rtl="0" algn="ctr">
                        <a:spcBef>
                          <a:spcPts val="0"/>
                        </a:spcBef>
                        <a:spcAft>
                          <a:spcPts val="0"/>
                        </a:spcAft>
                        <a:buNone/>
                      </a:pPr>
                      <a:r>
                        <a:rPr lang="ca" sz="800"/>
                        <a:t>38.803</a:t>
                      </a:r>
                      <a:endParaRPr sz="800"/>
                    </a:p>
                  </a:txBody>
                  <a:tcPr marT="63500" marB="63500" marR="63500" marL="63500"/>
                </a:tc>
                <a:tc>
                  <a:txBody>
                    <a:bodyPr/>
                    <a:lstStyle/>
                    <a:p>
                      <a:pPr indent="0" lvl="0" marL="0" rtl="0" algn="ctr">
                        <a:spcBef>
                          <a:spcPts val="0"/>
                        </a:spcBef>
                        <a:spcAft>
                          <a:spcPts val="0"/>
                        </a:spcAft>
                        <a:buNone/>
                      </a:pPr>
                      <a:r>
                        <a:rPr lang="ca" sz="800"/>
                        <a:t>48.222</a:t>
                      </a:r>
                      <a:endParaRPr sz="800"/>
                    </a:p>
                  </a:txBody>
                  <a:tcPr marT="63500" marB="63500" marR="63500" marL="63500"/>
                </a:tc>
                <a:tc>
                  <a:txBody>
                    <a:bodyPr/>
                    <a:lstStyle/>
                    <a:p>
                      <a:pPr indent="0" lvl="0" marL="0" rtl="0" algn="ctr">
                        <a:spcBef>
                          <a:spcPts val="0"/>
                        </a:spcBef>
                        <a:spcAft>
                          <a:spcPts val="0"/>
                        </a:spcAft>
                        <a:buNone/>
                      </a:pPr>
                      <a:r>
                        <a:rPr lang="ca" sz="800"/>
                        <a:t>66.987</a:t>
                      </a:r>
                      <a:endParaRPr sz="800"/>
                    </a:p>
                  </a:txBody>
                  <a:tcPr marT="63500" marB="63500" marR="63500" marL="63500"/>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0"/>
          <p:cNvSpPr txBox="1"/>
          <p:nvPr>
            <p:ph type="title"/>
          </p:nvPr>
        </p:nvSpPr>
        <p:spPr>
          <a:xfrm>
            <a:off x="421200" y="1736100"/>
            <a:ext cx="8301600" cy="167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Calendario y presupuestos</a:t>
            </a:r>
            <a:endParaRPr sz="5200">
              <a:latin typeface="Merriweather Black"/>
              <a:ea typeface="Merriweather Black"/>
              <a:cs typeface="Merriweather Black"/>
              <a:sym typeface="Merriweather Black"/>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1"/>
          <p:cNvSpPr txBox="1"/>
          <p:nvPr/>
        </p:nvSpPr>
        <p:spPr>
          <a:xfrm>
            <a:off x="83925" y="78075"/>
            <a:ext cx="8726400" cy="64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3100">
                <a:latin typeface="EB Garamond"/>
                <a:ea typeface="EB Garamond"/>
                <a:cs typeface="EB Garamond"/>
                <a:sym typeface="EB Garamond"/>
              </a:rPr>
              <a:t>Presupuesto         </a:t>
            </a:r>
            <a:endParaRPr b="1" sz="4300">
              <a:solidFill>
                <a:schemeClr val="dk2"/>
              </a:solidFill>
              <a:latin typeface="Roboto"/>
              <a:ea typeface="Roboto"/>
              <a:cs typeface="Roboto"/>
              <a:sym typeface="Roboto"/>
            </a:endParaRPr>
          </a:p>
          <a:p>
            <a:pPr indent="0" lvl="0" marL="0" rtl="0" algn="l">
              <a:spcBef>
                <a:spcPts val="0"/>
              </a:spcBef>
              <a:spcAft>
                <a:spcPts val="0"/>
              </a:spcAft>
              <a:buNone/>
            </a:pPr>
            <a:r>
              <a:t/>
            </a:r>
            <a:endParaRPr b="1" sz="3000">
              <a:solidFill>
                <a:schemeClr val="dk1"/>
              </a:solidFill>
              <a:latin typeface="EB Garamond"/>
              <a:ea typeface="EB Garamond"/>
              <a:cs typeface="EB Garamond"/>
              <a:sym typeface="EB Garamond"/>
            </a:endParaRPr>
          </a:p>
        </p:txBody>
      </p:sp>
      <p:sp>
        <p:nvSpPr>
          <p:cNvPr id="177" name="Google Shape;177;p31"/>
          <p:cNvSpPr txBox="1"/>
          <p:nvPr/>
        </p:nvSpPr>
        <p:spPr>
          <a:xfrm>
            <a:off x="2947125" y="4788200"/>
            <a:ext cx="30000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ca" sz="1300"/>
              <a:t>PRESUPUESTO TOTAL = 79.197€</a:t>
            </a:r>
            <a:endParaRPr b="1" sz="1300"/>
          </a:p>
        </p:txBody>
      </p:sp>
      <p:graphicFrame>
        <p:nvGraphicFramePr>
          <p:cNvPr id="178" name="Google Shape;178;p31"/>
          <p:cNvGraphicFramePr/>
          <p:nvPr/>
        </p:nvGraphicFramePr>
        <p:xfrm>
          <a:off x="655525" y="722100"/>
          <a:ext cx="3000000" cy="3000000"/>
        </p:xfrm>
        <a:graphic>
          <a:graphicData uri="http://schemas.openxmlformats.org/drawingml/2006/table">
            <a:tbl>
              <a:tblPr>
                <a:noFill/>
                <a:tableStyleId>{E102998E-DE00-4DD8-8576-D69526A5DD02}</a:tableStyleId>
              </a:tblPr>
              <a:tblGrid>
                <a:gridCol w="989525"/>
                <a:gridCol w="545200"/>
                <a:gridCol w="575425"/>
                <a:gridCol w="514850"/>
                <a:gridCol w="545200"/>
                <a:gridCol w="545200"/>
                <a:gridCol w="545200"/>
                <a:gridCol w="545200"/>
                <a:gridCol w="545200"/>
                <a:gridCol w="545200"/>
                <a:gridCol w="545200"/>
                <a:gridCol w="545200"/>
                <a:gridCol w="545200"/>
              </a:tblGrid>
              <a:tr h="234500">
                <a:tc>
                  <a:txBody>
                    <a:bodyPr/>
                    <a:lstStyle/>
                    <a:p>
                      <a:pPr indent="0" lvl="0" marL="0" rtl="0" algn="ctr">
                        <a:spcBef>
                          <a:spcPts val="0"/>
                        </a:spcBef>
                        <a:spcAft>
                          <a:spcPts val="0"/>
                        </a:spcAft>
                        <a:buNone/>
                      </a:pPr>
                      <a:r>
                        <a:rPr b="1" lang="ca" sz="700"/>
                        <a:t>GASTO</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ENE</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FEB</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MAR</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ABR</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MAY</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JUN</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JUL</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AGO</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SEP</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OCT</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NOV</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b="1" lang="ca" sz="700"/>
                        <a:t>DIC</a:t>
                      </a:r>
                      <a:endParaRPr b="1" sz="700"/>
                    </a:p>
                  </a:txBody>
                  <a:tcPr marT="63500" marB="63500" marR="63500" marL="63500">
                    <a:solidFill>
                      <a:srgbClr val="C9DAF8"/>
                    </a:solidFill>
                  </a:tcPr>
                </a:tc>
              </a:tr>
              <a:tr h="548000">
                <a:tc>
                  <a:txBody>
                    <a:bodyPr/>
                    <a:lstStyle/>
                    <a:p>
                      <a:pPr indent="0" lvl="0" marL="0" rtl="0" algn="l">
                        <a:spcBef>
                          <a:spcPts val="0"/>
                        </a:spcBef>
                        <a:spcAft>
                          <a:spcPts val="0"/>
                        </a:spcAft>
                        <a:buNone/>
                      </a:pPr>
                      <a:r>
                        <a:t/>
                      </a:r>
                      <a:endParaRPr b="1" sz="700">
                        <a:solidFill>
                          <a:srgbClr val="0000FF"/>
                        </a:solidFill>
                      </a:endParaRPr>
                    </a:p>
                    <a:p>
                      <a:pPr indent="0" lvl="0" marL="0" rtl="0" algn="l">
                        <a:spcBef>
                          <a:spcPts val="0"/>
                        </a:spcBef>
                        <a:spcAft>
                          <a:spcPts val="0"/>
                        </a:spcAft>
                        <a:buNone/>
                      </a:pPr>
                      <a:r>
                        <a:rPr b="1" lang="ca" sz="700">
                          <a:solidFill>
                            <a:srgbClr val="0000FF"/>
                          </a:solidFill>
                        </a:rPr>
                        <a:t>Dedicación Personal (15€ / h) </a:t>
                      </a:r>
                      <a:endParaRPr b="1"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rPr lang="ca" sz="700"/>
                        <a:t>840€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56h</a:t>
                      </a:r>
                      <a:endParaRPr sz="700"/>
                    </a:p>
                  </a:txBody>
                  <a:tcPr marT="63500" marB="63500" marR="63500" marL="63500"/>
                </a:tc>
                <a:tc>
                  <a:txBody>
                    <a:bodyPr/>
                    <a:lstStyle/>
                    <a:p>
                      <a:pPr indent="0" lvl="0" marL="0" rtl="0" algn="ctr">
                        <a:spcBef>
                          <a:spcPts val="0"/>
                        </a:spcBef>
                        <a:spcAft>
                          <a:spcPts val="0"/>
                        </a:spcAft>
                        <a:buNone/>
                      </a:pPr>
                      <a:r>
                        <a:rPr lang="ca" sz="700"/>
                        <a:t>600€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40h</a:t>
                      </a:r>
                      <a:endParaRPr sz="700"/>
                    </a:p>
                  </a:txBody>
                  <a:tcPr marT="63500" marB="63500" marR="63500" marL="63500"/>
                </a:tc>
                <a:tc>
                  <a:txBody>
                    <a:bodyPr/>
                    <a:lstStyle/>
                    <a:p>
                      <a:pPr indent="0" lvl="0" marL="0" rtl="0" algn="ctr">
                        <a:spcBef>
                          <a:spcPts val="0"/>
                        </a:spcBef>
                        <a:spcAft>
                          <a:spcPts val="0"/>
                        </a:spcAft>
                        <a:buNone/>
                      </a:pPr>
                      <a:r>
                        <a:rPr lang="ca" sz="700"/>
                        <a:t>600€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40h</a:t>
                      </a:r>
                      <a:endParaRPr sz="700"/>
                    </a:p>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rPr lang="ca" sz="700"/>
                        <a:t>600€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40h</a:t>
                      </a:r>
                      <a:endParaRPr sz="700"/>
                    </a:p>
                  </a:txBody>
                  <a:tcPr marT="63500" marB="63500" marR="63500" marL="63500"/>
                </a:tc>
                <a:tc>
                  <a:txBody>
                    <a:bodyPr/>
                    <a:lstStyle/>
                    <a:p>
                      <a:pPr indent="0" lvl="0" marL="0" rtl="0" algn="ctr">
                        <a:spcBef>
                          <a:spcPts val="0"/>
                        </a:spcBef>
                        <a:spcAft>
                          <a:spcPts val="0"/>
                        </a:spcAft>
                        <a:buNone/>
                      </a:pPr>
                      <a:r>
                        <a:rPr lang="ca" sz="700"/>
                        <a:t>600€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40h</a:t>
                      </a:r>
                      <a:endParaRPr sz="700"/>
                    </a:p>
                  </a:txBody>
                  <a:tcPr marT="63500" marB="63500" marR="63500" marL="63500"/>
                </a:tc>
                <a:tc>
                  <a:txBody>
                    <a:bodyPr/>
                    <a:lstStyle/>
                    <a:p>
                      <a:pPr indent="0" lvl="0" marL="0" rtl="0" algn="ctr">
                        <a:spcBef>
                          <a:spcPts val="0"/>
                        </a:spcBef>
                        <a:spcAft>
                          <a:spcPts val="0"/>
                        </a:spcAft>
                        <a:buNone/>
                      </a:pPr>
                      <a:r>
                        <a:rPr lang="ca" sz="700"/>
                        <a:t>600€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40h</a:t>
                      </a:r>
                      <a:endParaRPr sz="700"/>
                    </a:p>
                  </a:txBody>
                  <a:tcPr marT="63500" marB="63500" marR="63500" marL="63500"/>
                </a:tc>
                <a:tc>
                  <a:txBody>
                    <a:bodyPr/>
                    <a:lstStyle/>
                    <a:p>
                      <a:pPr indent="0" lvl="0" marL="0" rtl="0" algn="ctr">
                        <a:spcBef>
                          <a:spcPts val="0"/>
                        </a:spcBef>
                        <a:spcAft>
                          <a:spcPts val="0"/>
                        </a:spcAft>
                        <a:buNone/>
                      </a:pPr>
                      <a:r>
                        <a:rPr lang="ca" sz="700"/>
                        <a:t>840€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56h</a:t>
                      </a:r>
                      <a:endParaRPr sz="700"/>
                    </a:p>
                  </a:txBody>
                  <a:tcPr marT="63500" marB="63500" marR="63500" marL="63500"/>
                </a:tc>
                <a:tc>
                  <a:txBody>
                    <a:bodyPr/>
                    <a:lstStyle/>
                    <a:p>
                      <a:pPr indent="0" lvl="0" marL="0" rtl="0" algn="ctr">
                        <a:spcBef>
                          <a:spcPts val="0"/>
                        </a:spcBef>
                        <a:spcAft>
                          <a:spcPts val="0"/>
                        </a:spcAft>
                        <a:buNone/>
                      </a:pPr>
                      <a:r>
                        <a:rPr lang="ca" sz="700"/>
                        <a:t>840€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56h</a:t>
                      </a:r>
                      <a:endParaRPr sz="700"/>
                    </a:p>
                  </a:txBody>
                  <a:tcPr marT="63500" marB="63500" marR="63500" marL="63500"/>
                </a:tc>
                <a:tc>
                  <a:txBody>
                    <a:bodyPr/>
                    <a:lstStyle/>
                    <a:p>
                      <a:pPr indent="0" lvl="0" marL="0" rtl="0" algn="ctr">
                        <a:spcBef>
                          <a:spcPts val="0"/>
                        </a:spcBef>
                        <a:spcAft>
                          <a:spcPts val="0"/>
                        </a:spcAft>
                        <a:buNone/>
                      </a:pPr>
                      <a:r>
                        <a:rPr lang="ca" sz="700"/>
                        <a:t>840€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56h</a:t>
                      </a:r>
                      <a:endParaRPr sz="700"/>
                    </a:p>
                  </a:txBody>
                  <a:tcPr marT="63500" marB="63500" marR="63500" marL="63500"/>
                </a:tc>
                <a:tc>
                  <a:txBody>
                    <a:bodyPr/>
                    <a:lstStyle/>
                    <a:p>
                      <a:pPr indent="0" lvl="0" marL="0" rtl="0" algn="ctr">
                        <a:spcBef>
                          <a:spcPts val="0"/>
                        </a:spcBef>
                        <a:spcAft>
                          <a:spcPts val="0"/>
                        </a:spcAft>
                        <a:buNone/>
                      </a:pPr>
                      <a:r>
                        <a:rPr lang="ca" sz="700"/>
                        <a:t>600€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40h</a:t>
                      </a:r>
                      <a:endParaRPr sz="700"/>
                    </a:p>
                  </a:txBody>
                  <a:tcPr marT="63500" marB="63500" marR="63500" marL="63500"/>
                </a:tc>
                <a:tc>
                  <a:txBody>
                    <a:bodyPr/>
                    <a:lstStyle/>
                    <a:p>
                      <a:pPr indent="0" lvl="0" marL="0" rtl="0" algn="ctr">
                        <a:spcBef>
                          <a:spcPts val="0"/>
                        </a:spcBef>
                        <a:spcAft>
                          <a:spcPts val="0"/>
                        </a:spcAft>
                        <a:buNone/>
                      </a:pPr>
                      <a:r>
                        <a:rPr lang="ca" sz="700"/>
                        <a:t>840€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56h</a:t>
                      </a:r>
                      <a:endParaRPr sz="700"/>
                    </a:p>
                  </a:txBody>
                  <a:tcPr marT="63500" marB="63500" marR="63500" marL="63500"/>
                </a:tc>
                <a:tc>
                  <a:txBody>
                    <a:bodyPr/>
                    <a:lstStyle/>
                    <a:p>
                      <a:pPr indent="0" lvl="0" marL="0" rtl="0" algn="ctr">
                        <a:spcBef>
                          <a:spcPts val="0"/>
                        </a:spcBef>
                        <a:spcAft>
                          <a:spcPts val="0"/>
                        </a:spcAft>
                        <a:buNone/>
                      </a:pPr>
                      <a:r>
                        <a:rPr lang="ca" sz="700"/>
                        <a:t>840€</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ca" sz="700"/>
                        <a:t>56h</a:t>
                      </a:r>
                      <a:endParaRPr sz="700"/>
                    </a:p>
                  </a:txBody>
                  <a:tcPr marT="63500" marB="63500" marR="63500" marL="63500"/>
                </a:tc>
              </a:tr>
              <a:tr h="333100">
                <a:tc>
                  <a:txBody>
                    <a:bodyPr/>
                    <a:lstStyle/>
                    <a:p>
                      <a:pPr indent="0" lvl="0" marL="0" rtl="0" algn="l">
                        <a:spcBef>
                          <a:spcPts val="0"/>
                        </a:spcBef>
                        <a:spcAft>
                          <a:spcPts val="0"/>
                        </a:spcAft>
                        <a:buNone/>
                      </a:pPr>
                      <a:r>
                        <a:rPr b="1" lang="ca" sz="700">
                          <a:solidFill>
                            <a:srgbClr val="0000FF"/>
                          </a:solidFill>
                        </a:rPr>
                        <a:t>ADS (CPC 0.50€)</a:t>
                      </a:r>
                      <a:endParaRPr b="1"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r>
              <a:tr h="279125">
                <a:tc>
                  <a:txBody>
                    <a:bodyPr/>
                    <a:lstStyle/>
                    <a:p>
                      <a:pPr indent="0" lvl="0" marL="0" rtl="0" algn="r">
                        <a:spcBef>
                          <a:spcPts val="0"/>
                        </a:spcBef>
                        <a:spcAft>
                          <a:spcPts val="0"/>
                        </a:spcAft>
                        <a:buNone/>
                      </a:pPr>
                      <a:r>
                        <a:rPr lang="ca" sz="700">
                          <a:solidFill>
                            <a:srgbClr val="0000FF"/>
                          </a:solidFill>
                        </a:rPr>
                        <a:t>Black Friday</a:t>
                      </a:r>
                      <a:endParaRPr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rPr lang="ca" sz="700"/>
                        <a:t>2.936,5€</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r>
              <a:tr h="279125">
                <a:tc>
                  <a:txBody>
                    <a:bodyPr/>
                    <a:lstStyle/>
                    <a:p>
                      <a:pPr indent="0" lvl="0" marL="0" rtl="0" algn="r">
                        <a:spcBef>
                          <a:spcPts val="0"/>
                        </a:spcBef>
                        <a:spcAft>
                          <a:spcPts val="0"/>
                        </a:spcAft>
                        <a:buNone/>
                      </a:pPr>
                      <a:r>
                        <a:rPr lang="ca" sz="700">
                          <a:solidFill>
                            <a:srgbClr val="0000FF"/>
                          </a:solidFill>
                        </a:rPr>
                        <a:t>Navidad</a:t>
                      </a:r>
                      <a:endParaRPr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rPr lang="ca" sz="700"/>
                        <a:t>3.695,5€</a:t>
                      </a:r>
                      <a:endParaRPr sz="700"/>
                    </a:p>
                  </a:txBody>
                  <a:tcPr marT="63500" marB="63500" marR="63500" marL="63500"/>
                </a:tc>
              </a:tr>
              <a:tr h="333100">
                <a:tc>
                  <a:txBody>
                    <a:bodyPr/>
                    <a:lstStyle/>
                    <a:p>
                      <a:pPr indent="0" lvl="0" marL="0" rtl="0" algn="r">
                        <a:spcBef>
                          <a:spcPts val="0"/>
                        </a:spcBef>
                        <a:spcAft>
                          <a:spcPts val="0"/>
                        </a:spcAft>
                        <a:buNone/>
                      </a:pPr>
                      <a:r>
                        <a:rPr lang="ca" sz="700">
                          <a:solidFill>
                            <a:srgbClr val="0000FF"/>
                          </a:solidFill>
                        </a:rPr>
                        <a:t>Dia del Perro</a:t>
                      </a:r>
                      <a:endParaRPr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rPr lang="ca" sz="700"/>
                        <a:t>2.227,5€</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r>
              <a:tr h="234500">
                <a:tc>
                  <a:txBody>
                    <a:bodyPr/>
                    <a:lstStyle/>
                    <a:p>
                      <a:pPr indent="0" lvl="0" marL="0" rtl="0" algn="r">
                        <a:spcBef>
                          <a:spcPts val="0"/>
                        </a:spcBef>
                        <a:spcAft>
                          <a:spcPts val="0"/>
                        </a:spcAft>
                        <a:buNone/>
                      </a:pPr>
                      <a:r>
                        <a:rPr lang="ca" sz="700">
                          <a:solidFill>
                            <a:srgbClr val="0000FF"/>
                          </a:solidFill>
                        </a:rPr>
                        <a:t>Dia del Gato</a:t>
                      </a:r>
                      <a:endParaRPr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rPr lang="ca" sz="700"/>
                        <a:t>393€</a:t>
                      </a:r>
                      <a:endParaRPr sz="700"/>
                    </a:p>
                  </a:txBody>
                  <a:tcPr marT="63500" marB="63500" marR="63500" marL="63500"/>
                </a:tc>
                <a:tc>
                  <a:txBody>
                    <a:bodyPr/>
                    <a:lstStyle/>
                    <a:p>
                      <a:pPr indent="0" lvl="0" marL="0" rtl="0" algn="ctr">
                        <a:spcBef>
                          <a:spcPts val="0"/>
                        </a:spcBef>
                        <a:spcAft>
                          <a:spcPts val="0"/>
                        </a:spcAft>
                        <a:buNone/>
                      </a:pPr>
                      <a:r>
                        <a:rPr lang="ca" sz="700"/>
                        <a:t>2.003€</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r>
              <a:tr h="333100">
                <a:tc>
                  <a:txBody>
                    <a:bodyPr/>
                    <a:lstStyle/>
                    <a:p>
                      <a:pPr indent="0" lvl="0" marL="0" rtl="0" algn="r">
                        <a:spcBef>
                          <a:spcPts val="0"/>
                        </a:spcBef>
                        <a:spcAft>
                          <a:spcPts val="0"/>
                        </a:spcAft>
                        <a:buNone/>
                      </a:pPr>
                      <a:r>
                        <a:rPr lang="ca" sz="700">
                          <a:solidFill>
                            <a:srgbClr val="0000FF"/>
                          </a:solidFill>
                        </a:rPr>
                        <a:t>Dia de la Mascota</a:t>
                      </a:r>
                      <a:endParaRPr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rPr lang="ca" sz="700"/>
                        <a:t>2.876€</a:t>
                      </a:r>
                      <a:endParaRPr sz="700"/>
                    </a:p>
                  </a:txBody>
                  <a:tcPr marT="63500" marB="63500" marR="63500" marL="63500"/>
                </a:tc>
                <a:tc>
                  <a:txBody>
                    <a:bodyPr/>
                    <a:lstStyle/>
                    <a:p>
                      <a:pPr indent="0" lvl="0" marL="0" rtl="0" algn="ctr">
                        <a:spcBef>
                          <a:spcPts val="0"/>
                        </a:spcBef>
                        <a:spcAft>
                          <a:spcPts val="0"/>
                        </a:spcAft>
                        <a:buNone/>
                      </a:pPr>
                      <a:r>
                        <a:rPr lang="ca" sz="700"/>
                        <a:t>2.850€</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r>
              <a:tr h="414175">
                <a:tc>
                  <a:txBody>
                    <a:bodyPr/>
                    <a:lstStyle/>
                    <a:p>
                      <a:pPr indent="0" lvl="0" marL="0" rtl="0" algn="r">
                        <a:spcBef>
                          <a:spcPts val="0"/>
                        </a:spcBef>
                        <a:spcAft>
                          <a:spcPts val="0"/>
                        </a:spcAft>
                        <a:buNone/>
                      </a:pPr>
                      <a:r>
                        <a:rPr lang="ca" sz="700">
                          <a:solidFill>
                            <a:srgbClr val="0000FF"/>
                          </a:solidFill>
                        </a:rPr>
                        <a:t>Tráfico Pagado Permanente</a:t>
                      </a:r>
                      <a:endParaRPr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rPr lang="ca" sz="700"/>
                        <a:t>1.628€</a:t>
                      </a:r>
                      <a:endParaRPr sz="700"/>
                    </a:p>
                  </a:txBody>
                  <a:tcPr marT="63500" marB="63500" marR="63500" marL="63500"/>
                </a:tc>
                <a:tc>
                  <a:txBody>
                    <a:bodyPr/>
                    <a:lstStyle/>
                    <a:p>
                      <a:pPr indent="0" lvl="0" marL="0" rtl="0" algn="ctr">
                        <a:spcBef>
                          <a:spcPts val="0"/>
                        </a:spcBef>
                        <a:spcAft>
                          <a:spcPts val="0"/>
                        </a:spcAft>
                        <a:buNone/>
                      </a:pPr>
                      <a:r>
                        <a:rPr lang="ca" sz="700"/>
                        <a:t>11.425,5€</a:t>
                      </a:r>
                      <a:endParaRPr sz="700"/>
                    </a:p>
                  </a:txBody>
                  <a:tcPr marT="63500" marB="63500" marR="63500" marL="63500"/>
                </a:tc>
                <a:tc>
                  <a:txBody>
                    <a:bodyPr/>
                    <a:lstStyle/>
                    <a:p>
                      <a:pPr indent="0" lvl="0" marL="0" rtl="0" algn="ctr">
                        <a:spcBef>
                          <a:spcPts val="0"/>
                        </a:spcBef>
                        <a:spcAft>
                          <a:spcPts val="0"/>
                        </a:spcAft>
                        <a:buNone/>
                      </a:pPr>
                      <a:r>
                        <a:rPr lang="ca" sz="700"/>
                        <a:t>13.563€</a:t>
                      </a:r>
                      <a:endParaRPr sz="700"/>
                    </a:p>
                  </a:txBody>
                  <a:tcPr marT="63500" marB="63500" marR="63500" marL="63500"/>
                </a:tc>
                <a:tc>
                  <a:txBody>
                    <a:bodyPr/>
                    <a:lstStyle/>
                    <a:p>
                      <a:pPr indent="0" lvl="0" marL="0" rtl="0" algn="ctr">
                        <a:spcBef>
                          <a:spcPts val="0"/>
                        </a:spcBef>
                        <a:spcAft>
                          <a:spcPts val="0"/>
                        </a:spcAft>
                        <a:buNone/>
                      </a:pPr>
                      <a:r>
                        <a:rPr lang="ca" sz="700"/>
                        <a:t>9.565,5€</a:t>
                      </a:r>
                      <a:endParaRPr sz="700"/>
                    </a:p>
                  </a:txBody>
                  <a:tcPr marT="63500" marB="63500" marR="63500" marL="63500"/>
                </a:tc>
                <a:tc>
                  <a:txBody>
                    <a:bodyPr/>
                    <a:lstStyle/>
                    <a:p>
                      <a:pPr indent="0" lvl="0" marL="0" rtl="0" algn="ctr">
                        <a:spcBef>
                          <a:spcPts val="0"/>
                        </a:spcBef>
                        <a:spcAft>
                          <a:spcPts val="0"/>
                        </a:spcAft>
                        <a:buNone/>
                      </a:pPr>
                      <a:r>
                        <a:rPr lang="ca" sz="700"/>
                        <a:t>6.595€</a:t>
                      </a:r>
                      <a:endParaRPr sz="700"/>
                    </a:p>
                  </a:txBody>
                  <a:tcPr marT="63500" marB="63500" marR="63500" marL="63500"/>
                </a:tc>
                <a:tc>
                  <a:txBody>
                    <a:bodyPr/>
                    <a:lstStyle/>
                    <a:p>
                      <a:pPr indent="0" lvl="0" marL="0" rtl="0" algn="ctr">
                        <a:spcBef>
                          <a:spcPts val="0"/>
                        </a:spcBef>
                        <a:spcAft>
                          <a:spcPts val="0"/>
                        </a:spcAft>
                        <a:buNone/>
                      </a:pPr>
                      <a:r>
                        <a:rPr lang="ca" sz="700"/>
                        <a:t>4.930€</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r>
              <a:tr h="333100">
                <a:tc>
                  <a:txBody>
                    <a:bodyPr/>
                    <a:lstStyle/>
                    <a:p>
                      <a:pPr indent="0" lvl="0" marL="0" rtl="0" algn="l">
                        <a:spcBef>
                          <a:spcPts val="0"/>
                        </a:spcBef>
                        <a:spcAft>
                          <a:spcPts val="0"/>
                        </a:spcAft>
                        <a:buNone/>
                      </a:pPr>
                      <a:r>
                        <a:rPr b="1" lang="ca" sz="700">
                          <a:solidFill>
                            <a:srgbClr val="0000FF"/>
                          </a:solidFill>
                        </a:rPr>
                        <a:t>HERRAMIENTAS</a:t>
                      </a:r>
                      <a:endParaRPr b="1"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c>
                  <a:txBody>
                    <a:bodyPr/>
                    <a:lstStyle/>
                    <a:p>
                      <a:pPr indent="0" lvl="0" marL="0" rtl="0" algn="ctr">
                        <a:spcBef>
                          <a:spcPts val="0"/>
                        </a:spcBef>
                        <a:spcAft>
                          <a:spcPts val="0"/>
                        </a:spcAft>
                        <a:buNone/>
                      </a:pPr>
                      <a:r>
                        <a:t/>
                      </a:r>
                      <a:endParaRPr sz="700"/>
                    </a:p>
                  </a:txBody>
                  <a:tcPr marT="63500" marB="63500" marR="63500" marL="63500"/>
                </a:tc>
              </a:tr>
              <a:tr h="232575">
                <a:tc>
                  <a:txBody>
                    <a:bodyPr/>
                    <a:lstStyle/>
                    <a:p>
                      <a:pPr indent="0" lvl="0" marL="0" rtl="0" algn="r">
                        <a:spcBef>
                          <a:spcPts val="0"/>
                        </a:spcBef>
                        <a:spcAft>
                          <a:spcPts val="0"/>
                        </a:spcAft>
                        <a:buNone/>
                      </a:pPr>
                      <a:r>
                        <a:rPr lang="ca" sz="700">
                          <a:solidFill>
                            <a:srgbClr val="0000FF"/>
                          </a:solidFill>
                        </a:rPr>
                        <a:t>BuzzMonitor</a:t>
                      </a:r>
                      <a:endParaRPr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c>
                  <a:txBody>
                    <a:bodyPr/>
                    <a:lstStyle/>
                    <a:p>
                      <a:pPr indent="0" lvl="0" marL="0" rtl="0" algn="ctr">
                        <a:spcBef>
                          <a:spcPts val="0"/>
                        </a:spcBef>
                        <a:spcAft>
                          <a:spcPts val="0"/>
                        </a:spcAft>
                        <a:buNone/>
                      </a:pPr>
                      <a:r>
                        <a:rPr lang="ca" sz="700"/>
                        <a:t>390€</a:t>
                      </a:r>
                      <a:endParaRPr sz="700"/>
                    </a:p>
                  </a:txBody>
                  <a:tcPr marT="63500" marB="63500" marR="63500" marL="63500"/>
                </a:tc>
              </a:tr>
              <a:tr h="232575">
                <a:tc>
                  <a:txBody>
                    <a:bodyPr/>
                    <a:lstStyle/>
                    <a:p>
                      <a:pPr indent="0" lvl="0" marL="0" rtl="0" algn="r">
                        <a:spcBef>
                          <a:spcPts val="0"/>
                        </a:spcBef>
                        <a:spcAft>
                          <a:spcPts val="0"/>
                        </a:spcAft>
                        <a:buNone/>
                      </a:pPr>
                      <a:r>
                        <a:rPr lang="ca" sz="700">
                          <a:solidFill>
                            <a:srgbClr val="0000FF"/>
                          </a:solidFill>
                        </a:rPr>
                        <a:t>HootSuite</a:t>
                      </a:r>
                      <a:endParaRPr sz="700">
                        <a:solidFill>
                          <a:srgbClr val="0000FF"/>
                        </a:solidFill>
                      </a:endParaRPr>
                    </a:p>
                  </a:txBody>
                  <a:tcPr marT="63500" marB="63500" marR="63500" marL="63500">
                    <a:solidFill>
                      <a:srgbClr val="C9DAF8"/>
                    </a:solidFill>
                  </a:tcPr>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c>
                  <a:txBody>
                    <a:bodyPr/>
                    <a:lstStyle/>
                    <a:p>
                      <a:pPr indent="0" lvl="0" marL="0" rtl="0" algn="ctr">
                        <a:spcBef>
                          <a:spcPts val="0"/>
                        </a:spcBef>
                        <a:spcAft>
                          <a:spcPts val="0"/>
                        </a:spcAft>
                        <a:buNone/>
                      </a:pPr>
                      <a:r>
                        <a:rPr lang="ca" sz="700"/>
                        <a:t>99€</a:t>
                      </a:r>
                      <a:endParaRPr sz="700"/>
                    </a:p>
                  </a:txBody>
                  <a:tcPr marT="63500" marB="63500" marR="63500" marL="63500"/>
                </a:tc>
              </a:tr>
              <a:tr h="279125">
                <a:tc>
                  <a:txBody>
                    <a:bodyPr/>
                    <a:lstStyle/>
                    <a:p>
                      <a:pPr indent="0" lvl="0" marL="0" rtl="0" algn="ctr">
                        <a:spcBef>
                          <a:spcPts val="0"/>
                        </a:spcBef>
                        <a:spcAft>
                          <a:spcPts val="0"/>
                        </a:spcAft>
                        <a:buNone/>
                      </a:pPr>
                      <a:r>
                        <a:rPr b="1" lang="ca" sz="700"/>
                        <a:t>TOTAL</a:t>
                      </a:r>
                      <a:endParaRPr b="1" sz="700"/>
                    </a:p>
                  </a:txBody>
                  <a:tcPr marT="63500" marB="63500" marR="63500" marL="63500">
                    <a:solidFill>
                      <a:srgbClr val="C9DAF8"/>
                    </a:solidFill>
                  </a:tcPr>
                </a:tc>
                <a:tc>
                  <a:txBody>
                    <a:bodyPr/>
                    <a:lstStyle/>
                    <a:p>
                      <a:pPr indent="0" lvl="0" marL="0" rtl="0" algn="ctr">
                        <a:spcBef>
                          <a:spcPts val="0"/>
                        </a:spcBef>
                        <a:spcAft>
                          <a:spcPts val="0"/>
                        </a:spcAft>
                        <a:buNone/>
                      </a:pPr>
                      <a:r>
                        <a:rPr lang="ca" sz="700"/>
                        <a:t>2.957€</a:t>
                      </a:r>
                      <a:endParaRPr sz="700"/>
                    </a:p>
                  </a:txBody>
                  <a:tcPr marT="63500" marB="63500" marR="63500" marL="63500"/>
                </a:tc>
                <a:tc>
                  <a:txBody>
                    <a:bodyPr/>
                    <a:lstStyle/>
                    <a:p>
                      <a:pPr indent="0" lvl="0" marL="0" rtl="0" algn="ctr">
                        <a:spcBef>
                          <a:spcPts val="0"/>
                        </a:spcBef>
                        <a:spcAft>
                          <a:spcPts val="0"/>
                        </a:spcAft>
                        <a:buNone/>
                      </a:pPr>
                      <a:r>
                        <a:rPr lang="ca" sz="700"/>
                        <a:t>12.514,5€</a:t>
                      </a:r>
                      <a:endParaRPr sz="700"/>
                    </a:p>
                  </a:txBody>
                  <a:tcPr marT="63500" marB="63500" marR="63500" marL="63500"/>
                </a:tc>
                <a:tc>
                  <a:txBody>
                    <a:bodyPr/>
                    <a:lstStyle/>
                    <a:p>
                      <a:pPr indent="0" lvl="0" marL="0" rtl="0" algn="ctr">
                        <a:spcBef>
                          <a:spcPts val="0"/>
                        </a:spcBef>
                        <a:spcAft>
                          <a:spcPts val="0"/>
                        </a:spcAft>
                        <a:buNone/>
                      </a:pPr>
                      <a:r>
                        <a:rPr lang="ca" sz="700"/>
                        <a:t>14.652€</a:t>
                      </a:r>
                      <a:endParaRPr sz="700"/>
                    </a:p>
                  </a:txBody>
                  <a:tcPr marT="63500" marB="63500" marR="63500" marL="63500"/>
                </a:tc>
                <a:tc>
                  <a:txBody>
                    <a:bodyPr/>
                    <a:lstStyle/>
                    <a:p>
                      <a:pPr indent="0" lvl="0" marL="0" rtl="0" algn="ctr">
                        <a:spcBef>
                          <a:spcPts val="0"/>
                        </a:spcBef>
                        <a:spcAft>
                          <a:spcPts val="0"/>
                        </a:spcAft>
                        <a:buNone/>
                      </a:pPr>
                      <a:r>
                        <a:rPr lang="ca" sz="700"/>
                        <a:t>10654,5€</a:t>
                      </a:r>
                      <a:endParaRPr sz="700"/>
                    </a:p>
                  </a:txBody>
                  <a:tcPr marT="63500" marB="63500" marR="63500" marL="63500"/>
                </a:tc>
                <a:tc>
                  <a:txBody>
                    <a:bodyPr/>
                    <a:lstStyle/>
                    <a:p>
                      <a:pPr indent="0" lvl="0" marL="0" rtl="0" algn="ctr">
                        <a:spcBef>
                          <a:spcPts val="0"/>
                        </a:spcBef>
                        <a:spcAft>
                          <a:spcPts val="0"/>
                        </a:spcAft>
                        <a:buNone/>
                      </a:pPr>
                      <a:r>
                        <a:rPr lang="ca" sz="700"/>
                        <a:t>7.684€</a:t>
                      </a:r>
                      <a:endParaRPr sz="700"/>
                    </a:p>
                  </a:txBody>
                  <a:tcPr marT="63500" marB="63500" marR="63500" marL="63500"/>
                </a:tc>
                <a:tc>
                  <a:txBody>
                    <a:bodyPr/>
                    <a:lstStyle/>
                    <a:p>
                      <a:pPr indent="0" lvl="0" marL="0" rtl="0" algn="ctr">
                        <a:spcBef>
                          <a:spcPts val="0"/>
                        </a:spcBef>
                        <a:spcAft>
                          <a:spcPts val="0"/>
                        </a:spcAft>
                        <a:buNone/>
                      </a:pPr>
                      <a:r>
                        <a:rPr lang="ca" sz="700"/>
                        <a:t>6.019€</a:t>
                      </a:r>
                      <a:endParaRPr sz="700"/>
                    </a:p>
                  </a:txBody>
                  <a:tcPr marT="63500" marB="63500" marR="63500" marL="63500"/>
                </a:tc>
                <a:tc>
                  <a:txBody>
                    <a:bodyPr/>
                    <a:lstStyle/>
                    <a:p>
                      <a:pPr indent="0" lvl="0" marL="0" rtl="0" algn="ctr">
                        <a:spcBef>
                          <a:spcPts val="0"/>
                        </a:spcBef>
                        <a:spcAft>
                          <a:spcPts val="0"/>
                        </a:spcAft>
                        <a:buNone/>
                      </a:pPr>
                      <a:r>
                        <a:rPr lang="ca" sz="700"/>
                        <a:t>3.949,5€</a:t>
                      </a:r>
                      <a:endParaRPr sz="700"/>
                    </a:p>
                  </a:txBody>
                  <a:tcPr marT="63500" marB="63500" marR="63500" marL="63500"/>
                </a:tc>
                <a:tc>
                  <a:txBody>
                    <a:bodyPr/>
                    <a:lstStyle/>
                    <a:p>
                      <a:pPr indent="0" lvl="0" marL="0" rtl="0" algn="ctr">
                        <a:spcBef>
                          <a:spcPts val="0"/>
                        </a:spcBef>
                        <a:spcAft>
                          <a:spcPts val="0"/>
                        </a:spcAft>
                        <a:buNone/>
                      </a:pPr>
                      <a:r>
                        <a:rPr lang="ca" sz="700"/>
                        <a:t>3.332€</a:t>
                      </a:r>
                      <a:endParaRPr sz="700"/>
                    </a:p>
                  </a:txBody>
                  <a:tcPr marT="63500" marB="63500" marR="63500" marL="63500"/>
                </a:tc>
                <a:tc>
                  <a:txBody>
                    <a:bodyPr/>
                    <a:lstStyle/>
                    <a:p>
                      <a:pPr indent="0" lvl="0" marL="0" rtl="0" algn="ctr">
                        <a:spcBef>
                          <a:spcPts val="0"/>
                        </a:spcBef>
                        <a:spcAft>
                          <a:spcPts val="0"/>
                        </a:spcAft>
                        <a:buNone/>
                      </a:pPr>
                      <a:r>
                        <a:rPr lang="ca" sz="700"/>
                        <a:t>4.205€</a:t>
                      </a:r>
                      <a:endParaRPr sz="700"/>
                    </a:p>
                  </a:txBody>
                  <a:tcPr marT="63500" marB="63500" marR="63500" marL="63500"/>
                </a:tc>
                <a:tc>
                  <a:txBody>
                    <a:bodyPr/>
                    <a:lstStyle/>
                    <a:p>
                      <a:pPr indent="0" lvl="0" marL="0" rtl="0" algn="ctr">
                        <a:spcBef>
                          <a:spcPts val="0"/>
                        </a:spcBef>
                        <a:spcAft>
                          <a:spcPts val="0"/>
                        </a:spcAft>
                        <a:buNone/>
                      </a:pPr>
                      <a:r>
                        <a:rPr lang="ca" sz="700"/>
                        <a:t>3.939€</a:t>
                      </a:r>
                      <a:endParaRPr sz="700"/>
                    </a:p>
                  </a:txBody>
                  <a:tcPr marT="63500" marB="63500" marR="63500" marL="63500"/>
                </a:tc>
                <a:tc>
                  <a:txBody>
                    <a:bodyPr/>
                    <a:lstStyle/>
                    <a:p>
                      <a:pPr indent="0" lvl="0" marL="0" rtl="0" algn="ctr">
                        <a:spcBef>
                          <a:spcPts val="0"/>
                        </a:spcBef>
                        <a:spcAft>
                          <a:spcPts val="0"/>
                        </a:spcAft>
                        <a:buNone/>
                      </a:pPr>
                      <a:r>
                        <a:rPr lang="ca" sz="700"/>
                        <a:t>4.265,5€</a:t>
                      </a:r>
                      <a:endParaRPr sz="700"/>
                    </a:p>
                  </a:txBody>
                  <a:tcPr marT="63500" marB="63500" marR="63500" marL="63500"/>
                </a:tc>
                <a:tc>
                  <a:txBody>
                    <a:bodyPr/>
                    <a:lstStyle/>
                    <a:p>
                      <a:pPr indent="0" lvl="0" marL="0" rtl="0" algn="ctr">
                        <a:spcBef>
                          <a:spcPts val="0"/>
                        </a:spcBef>
                        <a:spcAft>
                          <a:spcPts val="0"/>
                        </a:spcAft>
                        <a:buNone/>
                      </a:pPr>
                      <a:r>
                        <a:rPr lang="ca" sz="700"/>
                        <a:t>5.024,5€</a:t>
                      </a:r>
                      <a:endParaRPr sz="700"/>
                    </a:p>
                  </a:txBody>
                  <a:tcPr marT="63500" marB="63500" marR="63500" marL="63500"/>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nvSpPr>
        <p:spPr>
          <a:xfrm>
            <a:off x="557525" y="416200"/>
            <a:ext cx="3800700" cy="4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2700">
                <a:solidFill>
                  <a:srgbClr val="666666"/>
                </a:solidFill>
                <a:latin typeface="Roboto"/>
                <a:ea typeface="Roboto"/>
                <a:cs typeface="Roboto"/>
                <a:sym typeface="Roboto"/>
              </a:rPr>
              <a:t>Índice</a:t>
            </a:r>
            <a:endParaRPr b="1" sz="2700">
              <a:solidFill>
                <a:srgbClr val="666666"/>
              </a:solidFill>
              <a:latin typeface="Roboto"/>
              <a:ea typeface="Roboto"/>
              <a:cs typeface="Roboto"/>
              <a:sym typeface="Roboto"/>
            </a:endParaRPr>
          </a:p>
        </p:txBody>
      </p:sp>
      <p:sp>
        <p:nvSpPr>
          <p:cNvPr id="72" name="Google Shape;72;p14"/>
          <p:cNvSpPr txBox="1"/>
          <p:nvPr/>
        </p:nvSpPr>
        <p:spPr>
          <a:xfrm>
            <a:off x="367950" y="1139850"/>
            <a:ext cx="7909500" cy="2811900"/>
          </a:xfrm>
          <a:prstGeom prst="rect">
            <a:avLst/>
          </a:prstGeom>
          <a:noFill/>
          <a:ln>
            <a:noFill/>
          </a:ln>
        </p:spPr>
        <p:txBody>
          <a:bodyPr anchorCtr="0" anchor="t" bIns="91425" lIns="91425" spcFirstLastPara="1" rIns="91425" wrap="square" tIns="91425">
            <a:noAutofit/>
          </a:bodyPr>
          <a:lstStyle/>
          <a:p>
            <a:pPr indent="-349250" lvl="0" marL="457200" rtl="0" algn="l">
              <a:lnSpc>
                <a:spcPct val="200000"/>
              </a:lnSpc>
              <a:spcBef>
                <a:spcPts val="0"/>
              </a:spcBef>
              <a:spcAft>
                <a:spcPts val="0"/>
              </a:spcAft>
              <a:buClr>
                <a:srgbClr val="002F4A"/>
              </a:buClr>
              <a:buSzPts val="1900"/>
              <a:buFont typeface="Merriweather"/>
              <a:buChar char="●"/>
            </a:pPr>
            <a:r>
              <a:rPr lang="ca" sz="1900">
                <a:solidFill>
                  <a:srgbClr val="002F4A"/>
                </a:solidFill>
                <a:latin typeface="Merriweather"/>
                <a:ea typeface="Merriweather"/>
                <a:cs typeface="Merriweather"/>
                <a:sym typeface="Merriweather"/>
              </a:rPr>
              <a:t>Táctica de utilización de las Redes Sociales</a:t>
            </a:r>
            <a:endParaRPr sz="1900">
              <a:solidFill>
                <a:srgbClr val="002F4A"/>
              </a:solidFill>
              <a:latin typeface="Merriweather"/>
              <a:ea typeface="Merriweather"/>
              <a:cs typeface="Merriweather"/>
              <a:sym typeface="Merriweather"/>
            </a:endParaRPr>
          </a:p>
          <a:p>
            <a:pPr indent="-349250" lvl="0" marL="457200" rtl="0" algn="l">
              <a:lnSpc>
                <a:spcPct val="200000"/>
              </a:lnSpc>
              <a:spcBef>
                <a:spcPts val="0"/>
              </a:spcBef>
              <a:spcAft>
                <a:spcPts val="0"/>
              </a:spcAft>
              <a:buClr>
                <a:srgbClr val="002F4A"/>
              </a:buClr>
              <a:buSzPts val="1900"/>
              <a:buFont typeface="Merriweather"/>
              <a:buChar char="●"/>
            </a:pPr>
            <a:r>
              <a:rPr lang="ca" sz="1900">
                <a:solidFill>
                  <a:srgbClr val="002F4A"/>
                </a:solidFill>
                <a:latin typeface="Merriweather"/>
                <a:ea typeface="Merriweather"/>
                <a:cs typeface="Merriweather"/>
                <a:sym typeface="Merriweather"/>
              </a:rPr>
              <a:t>Análisis de la competencia (y sacar conclusiones y buenas prácticas)</a:t>
            </a:r>
            <a:endParaRPr sz="1900">
              <a:solidFill>
                <a:srgbClr val="002F4A"/>
              </a:solidFill>
              <a:latin typeface="Merriweather"/>
              <a:ea typeface="Merriweather"/>
              <a:cs typeface="Merriweather"/>
              <a:sym typeface="Merriweather"/>
            </a:endParaRPr>
          </a:p>
          <a:p>
            <a:pPr indent="-349250" lvl="0" marL="457200" rtl="0" algn="l">
              <a:lnSpc>
                <a:spcPct val="200000"/>
              </a:lnSpc>
              <a:spcBef>
                <a:spcPts val="0"/>
              </a:spcBef>
              <a:spcAft>
                <a:spcPts val="0"/>
              </a:spcAft>
              <a:buClr>
                <a:srgbClr val="002F4A"/>
              </a:buClr>
              <a:buSzPts val="1900"/>
              <a:buFont typeface="Merriweather"/>
              <a:buChar char="●"/>
            </a:pPr>
            <a:r>
              <a:rPr lang="ca" sz="1900">
                <a:solidFill>
                  <a:srgbClr val="002F4A"/>
                </a:solidFill>
                <a:latin typeface="Merriweather"/>
                <a:ea typeface="Merriweather"/>
                <a:cs typeface="Merriweather"/>
                <a:sym typeface="Merriweather"/>
              </a:rPr>
              <a:t>Implementación táctica en redes sociales</a:t>
            </a:r>
            <a:endParaRPr sz="1900">
              <a:solidFill>
                <a:srgbClr val="002F4A"/>
              </a:solidFill>
              <a:latin typeface="Merriweather"/>
              <a:ea typeface="Merriweather"/>
              <a:cs typeface="Merriweather"/>
              <a:sym typeface="Merriweather"/>
            </a:endParaRPr>
          </a:p>
          <a:p>
            <a:pPr indent="-349250" lvl="0" marL="457200" rtl="0" algn="l">
              <a:lnSpc>
                <a:spcPct val="200000"/>
              </a:lnSpc>
              <a:spcBef>
                <a:spcPts val="0"/>
              </a:spcBef>
              <a:spcAft>
                <a:spcPts val="0"/>
              </a:spcAft>
              <a:buClr>
                <a:srgbClr val="002F4A"/>
              </a:buClr>
              <a:buSzPts val="1900"/>
              <a:buFont typeface="Merriweather"/>
              <a:buChar char="●"/>
            </a:pPr>
            <a:r>
              <a:rPr lang="ca" sz="1900">
                <a:solidFill>
                  <a:srgbClr val="002F4A"/>
                </a:solidFill>
                <a:latin typeface="Merriweather"/>
                <a:ea typeface="Merriweather"/>
                <a:cs typeface="Merriweather"/>
                <a:sym typeface="Merriweather"/>
              </a:rPr>
              <a:t>Informe de analítica para las tácticas en Redes Sociales </a:t>
            </a:r>
            <a:endParaRPr sz="1900">
              <a:solidFill>
                <a:srgbClr val="002F4A"/>
              </a:solidFill>
              <a:latin typeface="Merriweather"/>
              <a:ea typeface="Merriweather"/>
              <a:cs typeface="Merriweather"/>
              <a:sym typeface="Merriweather"/>
            </a:endParaRPr>
          </a:p>
          <a:p>
            <a:pPr indent="0" lvl="0" marL="457200" rtl="0" algn="l">
              <a:lnSpc>
                <a:spcPct val="200000"/>
              </a:lnSpc>
              <a:spcBef>
                <a:spcPts val="0"/>
              </a:spcBef>
              <a:spcAft>
                <a:spcPts val="0"/>
              </a:spcAft>
              <a:buNone/>
            </a:pPr>
            <a:r>
              <a:t/>
            </a:r>
            <a:endParaRPr sz="1900">
              <a:solidFill>
                <a:srgbClr val="002F4A"/>
              </a:solidFill>
              <a:latin typeface="Merriweather"/>
              <a:ea typeface="Merriweather"/>
              <a:cs typeface="Merriweather"/>
              <a:sym typeface="Merriweather"/>
            </a:endParaRPr>
          </a:p>
          <a:p>
            <a:pPr indent="0" lvl="0" marL="457200" rtl="0" algn="l">
              <a:lnSpc>
                <a:spcPct val="200000"/>
              </a:lnSpc>
              <a:spcBef>
                <a:spcPts val="0"/>
              </a:spcBef>
              <a:spcAft>
                <a:spcPts val="0"/>
              </a:spcAft>
              <a:buNone/>
            </a:pPr>
            <a:r>
              <a:t/>
            </a:r>
            <a:endParaRPr sz="1900">
              <a:solidFill>
                <a:srgbClr val="002F4A"/>
              </a:solidFill>
              <a:latin typeface="Merriweather"/>
              <a:ea typeface="Merriweather"/>
              <a:cs typeface="Merriweather"/>
              <a:sym typeface="Merriweather"/>
            </a:endParaRPr>
          </a:p>
          <a:p>
            <a:pPr indent="-234950" lvl="0" marL="457200" rtl="0" algn="l">
              <a:lnSpc>
                <a:spcPct val="200000"/>
              </a:lnSpc>
              <a:spcBef>
                <a:spcPts val="0"/>
              </a:spcBef>
              <a:spcAft>
                <a:spcPts val="0"/>
              </a:spcAft>
              <a:buClr>
                <a:srgbClr val="666666"/>
              </a:buClr>
              <a:buSzPts val="100"/>
              <a:buFont typeface="Roboto"/>
              <a:buChar char="●"/>
            </a:pPr>
            <a:r>
              <a:t/>
            </a:r>
            <a:endParaRPr sz="100">
              <a:solidFill>
                <a:srgbClr val="666666"/>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2"/>
          <p:cNvSpPr txBox="1"/>
          <p:nvPr/>
        </p:nvSpPr>
        <p:spPr>
          <a:xfrm>
            <a:off x="55175" y="104400"/>
            <a:ext cx="8726400" cy="6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3300">
                <a:latin typeface="EB Garamond"/>
                <a:ea typeface="EB Garamond"/>
                <a:cs typeface="EB Garamond"/>
                <a:sym typeface="EB Garamond"/>
              </a:rPr>
              <a:t>Calendario        </a:t>
            </a:r>
            <a:endParaRPr b="1" sz="4500" u="sng">
              <a:solidFill>
                <a:schemeClr val="dk2"/>
              </a:solidFill>
              <a:latin typeface="Roboto"/>
              <a:ea typeface="Roboto"/>
              <a:cs typeface="Roboto"/>
              <a:sym typeface="Roboto"/>
            </a:endParaRPr>
          </a:p>
          <a:p>
            <a:pPr indent="0" lvl="0" marL="0" rtl="0" algn="l">
              <a:spcBef>
                <a:spcPts val="0"/>
              </a:spcBef>
              <a:spcAft>
                <a:spcPts val="0"/>
              </a:spcAft>
              <a:buNone/>
            </a:pPr>
            <a:r>
              <a:t/>
            </a:r>
            <a:endParaRPr b="1" sz="3200">
              <a:solidFill>
                <a:schemeClr val="dk1"/>
              </a:solidFill>
              <a:latin typeface="EB Garamond"/>
              <a:ea typeface="EB Garamond"/>
              <a:cs typeface="EB Garamond"/>
              <a:sym typeface="EB Garamond"/>
            </a:endParaRPr>
          </a:p>
        </p:txBody>
      </p:sp>
      <p:graphicFrame>
        <p:nvGraphicFramePr>
          <p:cNvPr id="184" name="Google Shape;184;p32"/>
          <p:cNvGraphicFramePr/>
          <p:nvPr/>
        </p:nvGraphicFramePr>
        <p:xfrm>
          <a:off x="676675" y="931725"/>
          <a:ext cx="3000000" cy="3000000"/>
        </p:xfrm>
        <a:graphic>
          <a:graphicData uri="http://schemas.openxmlformats.org/drawingml/2006/table">
            <a:tbl>
              <a:tblPr>
                <a:noFill/>
                <a:tableStyleId>{E102998E-DE00-4DD8-8576-D69526A5DD02}</a:tableStyleId>
              </a:tblPr>
              <a:tblGrid>
                <a:gridCol w="1790475"/>
                <a:gridCol w="514550"/>
                <a:gridCol w="514550"/>
                <a:gridCol w="514550"/>
                <a:gridCol w="514550"/>
                <a:gridCol w="514550"/>
                <a:gridCol w="514550"/>
                <a:gridCol w="514550"/>
                <a:gridCol w="514550"/>
                <a:gridCol w="514550"/>
                <a:gridCol w="514550"/>
                <a:gridCol w="514550"/>
                <a:gridCol w="514550"/>
              </a:tblGrid>
              <a:tr h="431800">
                <a:tc>
                  <a:txBody>
                    <a:bodyPr/>
                    <a:lstStyle/>
                    <a:p>
                      <a:pPr indent="0" lvl="0" marL="0" rtl="0" algn="ctr">
                        <a:spcBef>
                          <a:spcPts val="0"/>
                        </a:spcBef>
                        <a:spcAft>
                          <a:spcPts val="0"/>
                        </a:spcAft>
                        <a:buNone/>
                      </a:pPr>
                      <a:r>
                        <a:rPr b="1" lang="ca" sz="1000"/>
                        <a:t>Campañas</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M1</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M2</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M3</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M4</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M5</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M6</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M7</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M8</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M9</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M10</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M11</a:t>
                      </a:r>
                      <a:endParaRPr b="1" sz="1000"/>
                    </a:p>
                  </a:txBody>
                  <a:tcPr marT="63500" marB="63500" marR="63500" marL="63500">
                    <a:solidFill>
                      <a:srgbClr val="C9DAF8"/>
                    </a:solidFill>
                  </a:tcPr>
                </a:tc>
                <a:tc>
                  <a:txBody>
                    <a:bodyPr/>
                    <a:lstStyle/>
                    <a:p>
                      <a:pPr indent="0" lvl="0" marL="0" rtl="0" algn="ctr">
                        <a:spcBef>
                          <a:spcPts val="0"/>
                        </a:spcBef>
                        <a:spcAft>
                          <a:spcPts val="0"/>
                        </a:spcAft>
                        <a:buNone/>
                      </a:pPr>
                      <a:r>
                        <a:rPr b="1" lang="ca" sz="1000"/>
                        <a:t>M12</a:t>
                      </a:r>
                      <a:endParaRPr b="1" sz="1000"/>
                    </a:p>
                  </a:txBody>
                  <a:tcPr marT="63500" marB="63500" marR="63500" marL="63500">
                    <a:solidFill>
                      <a:srgbClr val="C9DAF8"/>
                    </a:solidFill>
                  </a:tcPr>
                </a:tc>
              </a:tr>
              <a:tr h="431800">
                <a:tc>
                  <a:txBody>
                    <a:bodyPr/>
                    <a:lstStyle/>
                    <a:p>
                      <a:pPr indent="0" lvl="0" marL="0" rtl="0" algn="r">
                        <a:spcBef>
                          <a:spcPts val="0"/>
                        </a:spcBef>
                        <a:spcAft>
                          <a:spcPts val="0"/>
                        </a:spcAft>
                        <a:buNone/>
                      </a:pPr>
                      <a:r>
                        <a:rPr lang="ca" sz="1000"/>
                        <a:t>Black Friday</a:t>
                      </a:r>
                      <a:endParaRPr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solidFill>
                      <a:srgbClr val="000000"/>
                    </a:solidFill>
                  </a:tcPr>
                </a:tc>
                <a:tc>
                  <a:txBody>
                    <a:bodyPr/>
                    <a:lstStyle/>
                    <a:p>
                      <a:pPr indent="0" lvl="0" marL="0" rtl="0" algn="l">
                        <a:spcBef>
                          <a:spcPts val="0"/>
                        </a:spcBef>
                        <a:spcAft>
                          <a:spcPts val="0"/>
                        </a:spcAft>
                        <a:buNone/>
                      </a:pPr>
                      <a:r>
                        <a:t/>
                      </a:r>
                      <a:endParaRPr sz="1000"/>
                    </a:p>
                  </a:txBody>
                  <a:tcPr marT="63500" marB="63500" marR="63500" marL="63500"/>
                </a:tc>
              </a:tr>
              <a:tr h="431800">
                <a:tc>
                  <a:txBody>
                    <a:bodyPr/>
                    <a:lstStyle/>
                    <a:p>
                      <a:pPr indent="0" lvl="0" marL="0" rtl="0" algn="r">
                        <a:spcBef>
                          <a:spcPts val="0"/>
                        </a:spcBef>
                        <a:spcAft>
                          <a:spcPts val="0"/>
                        </a:spcAft>
                        <a:buNone/>
                      </a:pPr>
                      <a:r>
                        <a:rPr lang="ca" sz="1000"/>
                        <a:t>Navidad</a:t>
                      </a:r>
                      <a:endParaRPr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solidFill>
                          <a:srgbClr val="FF0000"/>
                        </a:solidFill>
                      </a:endParaRPr>
                    </a:p>
                  </a:txBody>
                  <a:tcPr marT="63500" marB="63500" marR="63500" marL="63500">
                    <a:solidFill>
                      <a:srgbClr val="FF0000"/>
                    </a:solidFill>
                  </a:tcPr>
                </a:tc>
              </a:tr>
              <a:tr h="431800">
                <a:tc>
                  <a:txBody>
                    <a:bodyPr/>
                    <a:lstStyle/>
                    <a:p>
                      <a:pPr indent="0" lvl="0" marL="0" rtl="0" algn="r">
                        <a:spcBef>
                          <a:spcPts val="0"/>
                        </a:spcBef>
                        <a:spcAft>
                          <a:spcPts val="0"/>
                        </a:spcAft>
                        <a:buNone/>
                      </a:pPr>
                      <a:r>
                        <a:rPr lang="ca" sz="1000"/>
                        <a:t>Dia del Perro</a:t>
                      </a:r>
                      <a:endParaRPr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solidFill>
                      <a:srgbClr val="4A86E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r>
              <a:tr h="431800">
                <a:tc>
                  <a:txBody>
                    <a:bodyPr/>
                    <a:lstStyle/>
                    <a:p>
                      <a:pPr indent="0" lvl="0" marL="0" rtl="0" algn="r">
                        <a:spcBef>
                          <a:spcPts val="0"/>
                        </a:spcBef>
                        <a:spcAft>
                          <a:spcPts val="0"/>
                        </a:spcAft>
                        <a:buNone/>
                      </a:pPr>
                      <a:r>
                        <a:rPr lang="ca" sz="1000"/>
                        <a:t>Dia del Gato</a:t>
                      </a:r>
                      <a:endParaRPr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solidFill>
                      <a:srgbClr val="FF9900"/>
                    </a:solidFill>
                  </a:tcPr>
                </a:tc>
                <a:tc>
                  <a:txBody>
                    <a:bodyPr/>
                    <a:lstStyle/>
                    <a:p>
                      <a:pPr indent="0" lvl="0" marL="0" rtl="0" algn="l">
                        <a:spcBef>
                          <a:spcPts val="0"/>
                        </a:spcBef>
                        <a:spcAft>
                          <a:spcPts val="0"/>
                        </a:spcAft>
                        <a:buNone/>
                      </a:pPr>
                      <a:r>
                        <a:t/>
                      </a:r>
                      <a:endParaRPr sz="1000"/>
                    </a:p>
                  </a:txBody>
                  <a:tcPr marT="63500" marB="63500" marR="63500" marL="63500">
                    <a:solidFill>
                      <a:srgbClr val="FF9900"/>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r>
              <a:tr h="431800">
                <a:tc>
                  <a:txBody>
                    <a:bodyPr/>
                    <a:lstStyle/>
                    <a:p>
                      <a:pPr indent="0" lvl="0" marL="0" rtl="0" algn="r">
                        <a:spcBef>
                          <a:spcPts val="0"/>
                        </a:spcBef>
                        <a:spcAft>
                          <a:spcPts val="0"/>
                        </a:spcAft>
                        <a:buNone/>
                      </a:pPr>
                      <a:r>
                        <a:rPr lang="ca" sz="1000"/>
                        <a:t>Dia de la Mascota</a:t>
                      </a:r>
                      <a:endParaRPr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solidFill>
                      <a:srgbClr val="FF00FF"/>
                    </a:solidFill>
                  </a:tcPr>
                </a:tc>
                <a:tc>
                  <a:txBody>
                    <a:bodyPr/>
                    <a:lstStyle/>
                    <a:p>
                      <a:pPr indent="0" lvl="0" marL="0" rtl="0" algn="l">
                        <a:spcBef>
                          <a:spcPts val="0"/>
                        </a:spcBef>
                        <a:spcAft>
                          <a:spcPts val="0"/>
                        </a:spcAft>
                        <a:buNone/>
                      </a:pPr>
                      <a:r>
                        <a:t/>
                      </a:r>
                      <a:endParaRPr sz="1000"/>
                    </a:p>
                  </a:txBody>
                  <a:tcPr marT="63500" marB="63500" marR="63500" marL="63500">
                    <a:solidFill>
                      <a:srgbClr val="FF00FF"/>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r>
              <a:tr h="431800">
                <a:tc>
                  <a:txBody>
                    <a:bodyPr/>
                    <a:lstStyle/>
                    <a:p>
                      <a:pPr indent="0" lvl="0" marL="0" rtl="0" algn="l">
                        <a:spcBef>
                          <a:spcPts val="0"/>
                        </a:spcBef>
                        <a:spcAft>
                          <a:spcPts val="0"/>
                        </a:spcAft>
                        <a:buNone/>
                      </a:pPr>
                      <a:r>
                        <a:rPr lang="ca" sz="1000"/>
                        <a:t>  </a:t>
                      </a:r>
                      <a:r>
                        <a:rPr lang="ca" sz="1000"/>
                        <a:t>Tráfico Pagado Permanente</a:t>
                      </a:r>
                      <a:endParaRPr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solidFill>
                      <a:srgbClr val="674EA7"/>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r>
              <a:tr h="431800">
                <a:tc>
                  <a:txBody>
                    <a:bodyPr/>
                    <a:lstStyle/>
                    <a:p>
                      <a:pPr indent="0" lvl="0" marL="0" rtl="0" algn="r">
                        <a:spcBef>
                          <a:spcPts val="0"/>
                        </a:spcBef>
                        <a:spcAft>
                          <a:spcPts val="0"/>
                        </a:spcAft>
                        <a:buNone/>
                      </a:pPr>
                      <a:r>
                        <a:rPr lang="ca" sz="1000"/>
                        <a:t>Sorteo Semanal</a:t>
                      </a:r>
                      <a:endParaRPr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solidFill>
                      <a:srgbClr val="00FF00"/>
                    </a:solidFill>
                  </a:tcPr>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c>
                  <a:txBody>
                    <a:bodyPr/>
                    <a:lstStyle/>
                    <a:p>
                      <a:pPr indent="0" lvl="0" marL="0" rtl="0" algn="l">
                        <a:spcBef>
                          <a:spcPts val="0"/>
                        </a:spcBef>
                        <a:spcAft>
                          <a:spcPts val="0"/>
                        </a:spcAft>
                        <a:buNone/>
                      </a:pPr>
                      <a:r>
                        <a:t/>
                      </a:r>
                      <a:endParaRPr sz="1000"/>
                    </a:p>
                  </a:txBody>
                  <a:tcPr marT="63500" marB="63500" marR="63500" marL="63500"/>
                </a:tc>
              </a:tr>
              <a:tr h="431800">
                <a:tc>
                  <a:txBody>
                    <a:bodyPr/>
                    <a:lstStyle/>
                    <a:p>
                      <a:pPr indent="0" lvl="0" marL="0" rtl="0" algn="r">
                        <a:spcBef>
                          <a:spcPts val="0"/>
                        </a:spcBef>
                        <a:spcAft>
                          <a:spcPts val="0"/>
                        </a:spcAft>
                        <a:buNone/>
                      </a:pPr>
                      <a:r>
                        <a:rPr lang="ca" sz="1000"/>
                        <a:t>Tráfico Cotidiano</a:t>
                      </a:r>
                      <a:endParaRPr sz="1000"/>
                    </a:p>
                  </a:txBody>
                  <a:tcPr marT="63500" marB="63500" marR="63500" marL="63500">
                    <a:solidFill>
                      <a:srgbClr val="C9DAF8"/>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highlight>
                          <a:srgbClr val="FF0000"/>
                        </a:highlight>
                      </a:endParaRPr>
                    </a:p>
                  </a:txBody>
                  <a:tcPr marT="63500" marB="63500" marR="63500" marL="63500">
                    <a:solidFill>
                      <a:srgbClr val="FFFF00"/>
                    </a:solidFill>
                  </a:tcPr>
                </a:tc>
                <a:tc>
                  <a:txBody>
                    <a:bodyPr/>
                    <a:lstStyle/>
                    <a:p>
                      <a:pPr indent="0" lvl="0" marL="0" rtl="0" algn="l">
                        <a:spcBef>
                          <a:spcPts val="0"/>
                        </a:spcBef>
                        <a:spcAft>
                          <a:spcPts val="0"/>
                        </a:spcAft>
                        <a:buNone/>
                      </a:pPr>
                      <a:r>
                        <a:t/>
                      </a:r>
                      <a:endParaRPr sz="1000">
                        <a:highlight>
                          <a:srgbClr val="FF0000"/>
                        </a:highlight>
                      </a:endParaRPr>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c>
                  <a:txBody>
                    <a:bodyPr/>
                    <a:lstStyle/>
                    <a:p>
                      <a:pPr indent="0" lvl="0" marL="0" rtl="0" algn="l">
                        <a:spcBef>
                          <a:spcPts val="0"/>
                        </a:spcBef>
                        <a:spcAft>
                          <a:spcPts val="0"/>
                        </a:spcAft>
                        <a:buNone/>
                      </a:pPr>
                      <a:r>
                        <a:t/>
                      </a:r>
                      <a:endParaRPr sz="1000"/>
                    </a:p>
                  </a:txBody>
                  <a:tcPr marT="63500" marB="63500" marR="63500" marL="63500">
                    <a:solidFill>
                      <a:srgbClr val="FFFF00"/>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3"/>
          <p:cNvSpPr txBox="1"/>
          <p:nvPr>
            <p:ph type="title"/>
          </p:nvPr>
        </p:nvSpPr>
        <p:spPr>
          <a:xfrm>
            <a:off x="311675" y="1804525"/>
            <a:ext cx="7486800" cy="15612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t/>
            </a:r>
            <a:endParaRPr sz="1900">
              <a:solidFill>
                <a:srgbClr val="002F4A"/>
              </a:solidFill>
            </a:endParaRPr>
          </a:p>
          <a:p>
            <a:pPr indent="0" lvl="0" marL="0" rtl="0" algn="l">
              <a:lnSpc>
                <a:spcPct val="115000"/>
              </a:lnSpc>
              <a:spcBef>
                <a:spcPts val="0"/>
              </a:spcBef>
              <a:spcAft>
                <a:spcPts val="0"/>
              </a:spcAft>
              <a:buNone/>
            </a:pPr>
            <a:r>
              <a:t/>
            </a:r>
            <a:endParaRPr b="1" sz="2677">
              <a:solidFill>
                <a:srgbClr val="002F4A"/>
              </a:solidFill>
            </a:endParaRPr>
          </a:p>
          <a:p>
            <a:pPr indent="0" lvl="0" marL="0" rtl="0" algn="l">
              <a:lnSpc>
                <a:spcPct val="115000"/>
              </a:lnSpc>
              <a:spcBef>
                <a:spcPts val="0"/>
              </a:spcBef>
              <a:spcAft>
                <a:spcPts val="0"/>
              </a:spcAft>
              <a:buNone/>
            </a:pPr>
            <a:r>
              <a:rPr lang="ca" sz="4788">
                <a:solidFill>
                  <a:srgbClr val="002F4A"/>
                </a:solidFill>
                <a:latin typeface="Merriweather Black"/>
                <a:ea typeface="Merriweather Black"/>
                <a:cs typeface="Merriweather Black"/>
                <a:sym typeface="Merriweather Black"/>
              </a:rPr>
              <a:t>Análisis de la competencia (y sacar conclusiones y buenas prácticas)</a:t>
            </a:r>
            <a:endParaRPr sz="4788">
              <a:solidFill>
                <a:srgbClr val="002F4A"/>
              </a:solidFill>
              <a:latin typeface="Merriweather Black"/>
              <a:ea typeface="Merriweather Black"/>
              <a:cs typeface="Merriweather Black"/>
              <a:sym typeface="Merriweather Black"/>
            </a:endParaRPr>
          </a:p>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4"/>
          <p:cNvSpPr txBox="1"/>
          <p:nvPr>
            <p:ph type="title"/>
          </p:nvPr>
        </p:nvSpPr>
        <p:spPr>
          <a:xfrm>
            <a:off x="421200" y="1277700"/>
            <a:ext cx="8301600" cy="258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  Análisis de la Competencia en Redes Sociales (RRSS)</a:t>
            </a:r>
            <a:endParaRPr sz="5000">
              <a:latin typeface="Merriweather Black"/>
              <a:ea typeface="Merriweather Black"/>
              <a:cs typeface="Merriweather Black"/>
              <a:sym typeface="Merriweather Black"/>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5"/>
          <p:cNvSpPr txBox="1"/>
          <p:nvPr/>
        </p:nvSpPr>
        <p:spPr>
          <a:xfrm>
            <a:off x="128850" y="657000"/>
            <a:ext cx="8886300" cy="3829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1600">
                <a:latin typeface="EB Garamond"/>
                <a:ea typeface="EB Garamond"/>
                <a:cs typeface="EB Garamond"/>
                <a:sym typeface="EB Garamond"/>
              </a:rPr>
              <a:t>Identificar nuestras competencias: </a:t>
            </a:r>
            <a:r>
              <a:rPr lang="ca" sz="1600">
                <a:latin typeface="EB Garamond Medium"/>
                <a:ea typeface="EB Garamond Medium"/>
                <a:cs typeface="EB Garamond Medium"/>
                <a:sym typeface="EB Garamond Medium"/>
              </a:rPr>
              <a:t> Antes de adentrarnos en el análisis, es esencial tener una comprensión clara de quiénes son nuestros competidores directos en el panorama de las redes sociales. Son nuestras competencias en el mismo mercado en el cual operamos. Esto nos permitirá enfocar nuestro análisis de manera más específica y relevante.</a:t>
            </a:r>
            <a:endParaRPr sz="1600">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b="1" lang="ca" sz="1600">
                <a:latin typeface="EB Garamond"/>
                <a:ea typeface="EB Garamond"/>
                <a:cs typeface="EB Garamond"/>
                <a:sym typeface="EB Garamond"/>
              </a:rPr>
              <a:t>Definir nuestros objetivos: </a:t>
            </a:r>
            <a:r>
              <a:rPr lang="ca" sz="1600">
                <a:latin typeface="EB Garamond Medium"/>
                <a:ea typeface="EB Garamond Medium"/>
                <a:cs typeface="EB Garamond Medium"/>
                <a:sym typeface="EB Garamond Medium"/>
              </a:rPr>
              <a:t>Antes de sumergirnos en el análisis, nos tomaríamos el tiempo necesario para establecer claramente lo que queremos lograr. </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9144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¿Qué queremos lograr en nuestras RRSS para llegar a nuestros objetivos tácticos?</a:t>
            </a:r>
            <a:endParaRPr sz="1600">
              <a:latin typeface="EB Garamond Medium"/>
              <a:ea typeface="EB Garamond Medium"/>
              <a:cs typeface="EB Garamond Medium"/>
              <a:sym typeface="EB Garamond Medium"/>
            </a:endParaRPr>
          </a:p>
          <a:p>
            <a:pPr indent="-330200" lvl="0" marL="9144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¿Qué es lo que tenemos </a:t>
            </a:r>
            <a:r>
              <a:rPr lang="ca" sz="1600">
                <a:latin typeface="EB Garamond Medium"/>
                <a:ea typeface="EB Garamond Medium"/>
                <a:cs typeface="EB Garamond Medium"/>
                <a:sym typeface="EB Garamond Medium"/>
              </a:rPr>
              <a:t>que</a:t>
            </a:r>
            <a:r>
              <a:rPr lang="ca" sz="1600">
                <a:latin typeface="EB Garamond Medium"/>
                <a:ea typeface="EB Garamond Medium"/>
                <a:cs typeface="EB Garamond Medium"/>
                <a:sym typeface="EB Garamond Medium"/>
              </a:rPr>
              <a:t> mejorar? </a:t>
            </a:r>
            <a:endParaRPr sz="1600">
              <a:latin typeface="EB Garamond Medium"/>
              <a:ea typeface="EB Garamond Medium"/>
              <a:cs typeface="EB Garamond Medium"/>
              <a:sym typeface="EB Garamond Medium"/>
            </a:endParaRPr>
          </a:p>
          <a:p>
            <a:pPr indent="-330200" lvl="0" marL="9144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¿Qué estratégia usaremos?</a:t>
            </a:r>
            <a:endParaRPr sz="1600">
              <a:latin typeface="EB Garamond Medium"/>
              <a:ea typeface="EB Garamond Medium"/>
              <a:cs typeface="EB Garamond Medium"/>
              <a:sym typeface="EB Garamond Medium"/>
            </a:endParaRPr>
          </a:p>
          <a:p>
            <a:pPr indent="-330200" lvl="0" marL="9144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¿Hay oportunidades de mejora en nuestra propia estrategia? </a:t>
            </a:r>
            <a:endParaRPr sz="1600">
              <a:latin typeface="EB Garamond Medium"/>
              <a:ea typeface="EB Garamond Medium"/>
              <a:cs typeface="EB Garamond Medium"/>
              <a:sym typeface="EB Garamond Medium"/>
            </a:endParaRPr>
          </a:p>
          <a:p>
            <a:pPr indent="45720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Definir nuestros objetivos nos dará una dirección clara para nuestro análisis.</a:t>
            </a:r>
            <a:endParaRPr sz="1600">
              <a:latin typeface="EB Garamond Medium"/>
              <a:ea typeface="EB Garamond Medium"/>
              <a:cs typeface="EB Garamond Medium"/>
              <a:sym typeface="EB Garamond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6"/>
          <p:cNvSpPr txBox="1"/>
          <p:nvPr/>
        </p:nvSpPr>
        <p:spPr>
          <a:xfrm>
            <a:off x="152400" y="152400"/>
            <a:ext cx="8733900" cy="461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a:latin typeface="EB Garamond"/>
                <a:ea typeface="EB Garamond"/>
                <a:cs typeface="EB Garamond"/>
                <a:sym typeface="EB Garamond"/>
              </a:rPr>
              <a:t>Analizar a la competencia:</a:t>
            </a:r>
            <a:endParaRPr b="1">
              <a:latin typeface="EB Garamond"/>
              <a:ea typeface="EB Garamond"/>
              <a:cs typeface="EB Garamond"/>
              <a:sym typeface="EB Garamond"/>
            </a:endParaRPr>
          </a:p>
          <a:p>
            <a:pPr indent="0" lvl="0" marL="457200" rtl="0" algn="l">
              <a:lnSpc>
                <a:spcPct val="115000"/>
              </a:lnSpc>
              <a:spcBef>
                <a:spcPts val="0"/>
              </a:spcBef>
              <a:spcAft>
                <a:spcPts val="0"/>
              </a:spcAft>
              <a:buNone/>
            </a:pPr>
            <a:r>
              <a:t/>
            </a:r>
            <a:endParaRPr b="1">
              <a:latin typeface="EB Garamond"/>
              <a:ea typeface="EB Garamond"/>
              <a:cs typeface="EB Garamond"/>
              <a:sym typeface="EB Garamond"/>
            </a:endParaRPr>
          </a:p>
          <a:p>
            <a:pPr indent="0" lvl="0" marL="457200" rtl="0" algn="l">
              <a:lnSpc>
                <a:spcPct val="115000"/>
              </a:lnSpc>
              <a:spcBef>
                <a:spcPts val="0"/>
              </a:spcBef>
              <a:spcAft>
                <a:spcPts val="0"/>
              </a:spcAft>
              <a:buNone/>
            </a:pPr>
            <a:r>
              <a:rPr b="1" lang="ca">
                <a:latin typeface="EB Garamond"/>
                <a:ea typeface="EB Garamond"/>
                <a:cs typeface="EB Garamond"/>
                <a:sym typeface="EB Garamond"/>
              </a:rPr>
              <a:t>Extraer los datos: </a:t>
            </a:r>
            <a:r>
              <a:rPr lang="ca">
                <a:latin typeface="EB Garamond Medium"/>
                <a:ea typeface="EB Garamond Medium"/>
                <a:cs typeface="EB Garamond Medium"/>
                <a:sym typeface="EB Garamond Medium"/>
              </a:rPr>
              <a:t>Existen varias herramientas para extraer los datos de varias métricas, datos sobre la audiencia, el tráfico, etc. En nuestro caso usaremos Semrush. Esta información nos ayudará a entender y visualizar la táctica usada por nuestras competencias en sus redes sociales.</a:t>
            </a:r>
            <a:endParaRPr>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rPr b="1" lang="ca">
                <a:latin typeface="EB Garamond"/>
                <a:ea typeface="EB Garamond"/>
                <a:cs typeface="EB Garamond"/>
                <a:sym typeface="EB Garamond"/>
              </a:rPr>
              <a:t>Analizar los datos: </a:t>
            </a:r>
            <a:r>
              <a:rPr lang="ca">
                <a:latin typeface="EB Garamond Medium"/>
                <a:ea typeface="EB Garamond Medium"/>
                <a:cs typeface="EB Garamond Medium"/>
                <a:sym typeface="EB Garamond Medium"/>
              </a:rPr>
              <a:t>Con los resultados obtenidos en diferentes métricas, se puede conocer características sobre los públicos principales de nuestra competencia, sus tráficos desde RRSS, y comprobar la consistencia entre estos datos.  </a:t>
            </a:r>
            <a:endParaRPr>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rPr b="1" lang="ca">
                <a:latin typeface="EB Garamond"/>
                <a:ea typeface="EB Garamond"/>
                <a:cs typeface="EB Garamond"/>
                <a:sym typeface="EB Garamond"/>
              </a:rPr>
              <a:t>Investigar las </a:t>
            </a:r>
            <a:r>
              <a:rPr b="1" lang="ca">
                <a:latin typeface="EB Garamond"/>
                <a:ea typeface="EB Garamond"/>
                <a:cs typeface="EB Garamond"/>
                <a:sym typeface="EB Garamond"/>
              </a:rPr>
              <a:t>estrategias</a:t>
            </a:r>
            <a:r>
              <a:rPr b="1" lang="ca">
                <a:latin typeface="EB Garamond"/>
                <a:ea typeface="EB Garamond"/>
                <a:cs typeface="EB Garamond"/>
                <a:sym typeface="EB Garamond"/>
              </a:rPr>
              <a:t> y tácticas usadas en las redes sociales: </a:t>
            </a:r>
            <a:r>
              <a:rPr lang="ca">
                <a:latin typeface="EB Garamond Medium"/>
                <a:ea typeface="EB Garamond Medium"/>
                <a:cs typeface="EB Garamond Medium"/>
                <a:sym typeface="EB Garamond Medium"/>
              </a:rPr>
              <a:t>Nos sumergimos en el contenido que están compartiendo nuestros competidores, sus tipos de actividades y cómo interactúan con la audiencia. Ejemplos: </a:t>
            </a:r>
            <a:endParaRPr>
              <a:latin typeface="EB Garamond Medium"/>
              <a:ea typeface="EB Garamond Medium"/>
              <a:cs typeface="EB Garamond Medium"/>
              <a:sym typeface="EB Garamond Medium"/>
            </a:endParaRPr>
          </a:p>
          <a:p>
            <a:pPr indent="-317500" lvl="0" marL="1371600" rtl="0" algn="l">
              <a:lnSpc>
                <a:spcPct val="115000"/>
              </a:lnSpc>
              <a:spcBef>
                <a:spcPts val="0"/>
              </a:spcBef>
              <a:spcAft>
                <a:spcPts val="0"/>
              </a:spcAft>
              <a:buSzPts val="1400"/>
              <a:buChar char="●"/>
            </a:pPr>
            <a:r>
              <a:rPr b="1" lang="ca">
                <a:latin typeface="EB Garamond"/>
                <a:ea typeface="EB Garamond"/>
                <a:cs typeface="EB Garamond"/>
                <a:sym typeface="EB Garamond"/>
              </a:rPr>
              <a:t>Explorar su contenido más atractivo:</a:t>
            </a:r>
            <a:r>
              <a:rPr lang="ca">
                <a:latin typeface="EB Garamond Medium"/>
                <a:ea typeface="EB Garamond Medium"/>
                <a:cs typeface="EB Garamond Medium"/>
                <a:sym typeface="EB Garamond Medium"/>
              </a:rPr>
              <a:t> Nos </a:t>
            </a:r>
            <a:r>
              <a:rPr lang="ca">
                <a:latin typeface="EB Garamond Medium"/>
                <a:ea typeface="EB Garamond Medium"/>
                <a:cs typeface="EB Garamond Medium"/>
                <a:sym typeface="EB Garamond Medium"/>
              </a:rPr>
              <a:t>sumergimos</a:t>
            </a:r>
            <a:r>
              <a:rPr lang="ca">
                <a:latin typeface="EB Garamond Medium"/>
                <a:ea typeface="EB Garamond Medium"/>
                <a:cs typeface="EB Garamond Medium"/>
                <a:sym typeface="EB Garamond Medium"/>
              </a:rPr>
              <a:t> en el contenido que están compartiendo nuestros competidores y </a:t>
            </a:r>
            <a:r>
              <a:rPr lang="ca">
                <a:latin typeface="EB Garamond Medium"/>
                <a:ea typeface="EB Garamond Medium"/>
                <a:cs typeface="EB Garamond Medium"/>
                <a:sym typeface="EB Garamond Medium"/>
              </a:rPr>
              <a:t>analizaremos</a:t>
            </a:r>
            <a:r>
              <a:rPr lang="ca">
                <a:latin typeface="EB Garamond Medium"/>
                <a:ea typeface="EB Garamond Medium"/>
                <a:cs typeface="EB Garamond Medium"/>
                <a:sym typeface="EB Garamond Medium"/>
              </a:rPr>
              <a:t> qué tipo de publicaciones están generando más interacción y compromiso con su audiencia.</a:t>
            </a:r>
            <a:endParaRPr>
              <a:latin typeface="EB Garamond Medium"/>
              <a:ea typeface="EB Garamond Medium"/>
              <a:cs typeface="EB Garamond Medium"/>
              <a:sym typeface="EB Garamond Medium"/>
            </a:endParaRPr>
          </a:p>
          <a:p>
            <a:pPr indent="-317500" lvl="0" marL="1371600" rtl="0" algn="l">
              <a:lnSpc>
                <a:spcPct val="115000"/>
              </a:lnSpc>
              <a:spcBef>
                <a:spcPts val="0"/>
              </a:spcBef>
              <a:spcAft>
                <a:spcPts val="0"/>
              </a:spcAft>
              <a:buSzPts val="1400"/>
              <a:buFont typeface="EB Garamond Medium"/>
              <a:buChar char="●"/>
            </a:pPr>
            <a:r>
              <a:rPr b="1" lang="ca">
                <a:latin typeface="EB Garamond"/>
                <a:ea typeface="EB Garamond"/>
                <a:cs typeface="EB Garamond"/>
                <a:sym typeface="EB Garamond"/>
              </a:rPr>
              <a:t>Examinar su calendario de publicaciones:</a:t>
            </a:r>
            <a:r>
              <a:rPr lang="ca">
                <a:latin typeface="EB Garamond Medium"/>
                <a:ea typeface="EB Garamond Medium"/>
                <a:cs typeface="EB Garamond Medium"/>
                <a:sym typeface="EB Garamond Medium"/>
              </a:rPr>
              <a:t> Observaremos cuándo y con qué frecuencia están publicando para entender cómo están interactuando con su audiencia a lo largo del tiempo</a:t>
            </a:r>
            <a:endParaRPr>
              <a:latin typeface="EB Garamond Medium"/>
              <a:ea typeface="EB Garamond Medium"/>
              <a:cs typeface="EB Garamond Medium"/>
              <a:sym typeface="EB Garamond Medium"/>
            </a:endParaRPr>
          </a:p>
          <a:p>
            <a:pPr indent="-317500" lvl="0" marL="1371600" rtl="0" algn="l">
              <a:lnSpc>
                <a:spcPct val="115000"/>
              </a:lnSpc>
              <a:spcBef>
                <a:spcPts val="0"/>
              </a:spcBef>
              <a:spcAft>
                <a:spcPts val="0"/>
              </a:spcAft>
              <a:buSzPts val="1400"/>
              <a:buFont typeface="EB Garamond"/>
              <a:buChar char="●"/>
            </a:pPr>
            <a:r>
              <a:rPr b="1" lang="ca">
                <a:latin typeface="EB Garamond"/>
                <a:ea typeface="EB Garamond"/>
                <a:cs typeface="EB Garamond"/>
                <a:sym typeface="EB Garamond"/>
              </a:rPr>
              <a:t>Campañas con más enfoque y dedicación: </a:t>
            </a:r>
            <a:r>
              <a:rPr lang="ca">
                <a:latin typeface="EB Garamond Medium"/>
                <a:ea typeface="EB Garamond Medium"/>
                <a:cs typeface="EB Garamond Medium"/>
                <a:sym typeface="EB Garamond Medium"/>
              </a:rPr>
              <a:t> Habrá campañas específicas en las cuales nuestras competencias usan como una oportunidad para aumentar la tasa de conversión y aumentar el tráfico. </a:t>
            </a:r>
            <a:endParaRPr>
              <a:latin typeface="EB Garamond Medium"/>
              <a:ea typeface="EB Garamond Medium"/>
              <a:cs typeface="EB Garamond Medium"/>
              <a:sym typeface="EB Garamond Medium"/>
            </a:endParaRPr>
          </a:p>
          <a:p>
            <a:pPr indent="-317500" lvl="0" marL="1371600" rtl="0" algn="l">
              <a:lnSpc>
                <a:spcPct val="115000"/>
              </a:lnSpc>
              <a:spcBef>
                <a:spcPts val="0"/>
              </a:spcBef>
              <a:spcAft>
                <a:spcPts val="0"/>
              </a:spcAft>
              <a:buSzPts val="1400"/>
              <a:buChar char="●"/>
            </a:pPr>
            <a:r>
              <a:rPr b="1" lang="ca">
                <a:latin typeface="EB Garamond"/>
                <a:ea typeface="EB Garamond"/>
                <a:cs typeface="EB Garamond"/>
                <a:sym typeface="EB Garamond"/>
              </a:rPr>
              <a:t>Investigar los hashtags con mejor rendimiento:</a:t>
            </a:r>
            <a:r>
              <a:rPr lang="ca">
                <a:latin typeface="EB Garamond Medium"/>
                <a:ea typeface="EB Garamond Medium"/>
                <a:cs typeface="EB Garamond Medium"/>
                <a:sym typeface="EB Garamond Medium"/>
              </a:rPr>
              <a:t> Nos detendremos en los hashtags que están utilizando y veríamos cuáles están generando más visibilidad y participación en sus publicaciones.</a:t>
            </a:r>
            <a:endParaRPr>
              <a:latin typeface="EB Garamond Medium"/>
              <a:ea typeface="EB Garamond Medium"/>
              <a:cs typeface="EB Garamond Medium"/>
              <a:sym typeface="EB Garamond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7"/>
          <p:cNvSpPr txBox="1"/>
          <p:nvPr/>
        </p:nvSpPr>
        <p:spPr>
          <a:xfrm>
            <a:off x="96150" y="1223400"/>
            <a:ext cx="8951700" cy="2696700"/>
          </a:xfrm>
          <a:prstGeom prst="rect">
            <a:avLst/>
          </a:prstGeom>
          <a:noFill/>
          <a:ln>
            <a:noFill/>
          </a:ln>
        </p:spPr>
        <p:txBody>
          <a:bodyPr anchorCtr="0" anchor="t" bIns="91425" lIns="91425" spcFirstLastPara="1" rIns="91425" wrap="square" tIns="91425">
            <a:spAutoFit/>
          </a:bodyPr>
          <a:lstStyle/>
          <a:p>
            <a:pPr indent="0" lvl="0" marL="91440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b="1" lang="ca" sz="1600">
                <a:latin typeface="EB Garamond"/>
                <a:ea typeface="EB Garamond"/>
                <a:cs typeface="EB Garamond"/>
                <a:sym typeface="EB Garamond"/>
              </a:rPr>
              <a:t>Extraer información valiosa: </a:t>
            </a:r>
            <a:r>
              <a:rPr lang="ca" sz="1600">
                <a:latin typeface="EB Garamond Medium"/>
                <a:ea typeface="EB Garamond Medium"/>
                <a:cs typeface="EB Garamond Medium"/>
                <a:sym typeface="EB Garamond Medium"/>
              </a:rPr>
              <a:t>Después de recopilar todos los datos necesarios, nos aseguraremos de organizarlos de manera clara y estructurada para facilitar su análisis. Esto nos permitirá identificar patrones y tendencias importantes.</a:t>
            </a:r>
            <a:endParaRPr sz="1600">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t/>
            </a:r>
            <a:endParaRPr b="1" sz="1600">
              <a:latin typeface="EB Garamond"/>
              <a:ea typeface="EB Garamond"/>
              <a:cs typeface="EB Garamond"/>
              <a:sym typeface="EB Garamond"/>
            </a:endParaRPr>
          </a:p>
          <a:p>
            <a:pPr indent="0" lvl="0" marL="0" rtl="0" algn="l">
              <a:lnSpc>
                <a:spcPct val="115000"/>
              </a:lnSpc>
              <a:spcBef>
                <a:spcPts val="0"/>
              </a:spcBef>
              <a:spcAft>
                <a:spcPts val="0"/>
              </a:spcAft>
              <a:buNone/>
            </a:pPr>
            <a:r>
              <a:rPr b="1" lang="ca" sz="1600">
                <a:latin typeface="EB Garamond"/>
                <a:ea typeface="EB Garamond"/>
                <a:cs typeface="EB Garamond"/>
                <a:sym typeface="EB Garamond"/>
              </a:rPr>
              <a:t>Sacar conclusiones significativas:</a:t>
            </a:r>
            <a:r>
              <a:rPr lang="ca" sz="1600">
                <a:latin typeface="EB Garamond Medium"/>
                <a:ea typeface="EB Garamond Medium"/>
                <a:cs typeface="EB Garamond Medium"/>
                <a:sym typeface="EB Garamond Medium"/>
              </a:rPr>
              <a:t> Utilizando la información recopilada, seríamos capaces de sacar conclusiones valiosas sobre las estrategias de nuestros competidores en redes sociales. </a:t>
            </a:r>
            <a:r>
              <a:rPr lang="ca" sz="1600">
                <a:latin typeface="EB Garamond Medium"/>
                <a:ea typeface="EB Garamond Medium"/>
                <a:cs typeface="EB Garamond Medium"/>
                <a:sym typeface="EB Garamond Medium"/>
              </a:rPr>
              <a:t>Identificar</a:t>
            </a:r>
            <a:r>
              <a:rPr lang="ca" sz="1600">
                <a:latin typeface="EB Garamond Medium"/>
                <a:ea typeface="EB Garamond Medium"/>
                <a:cs typeface="EB Garamond Medium"/>
                <a:sym typeface="EB Garamond Medium"/>
              </a:rPr>
              <a:t> sus fortalezas y debilidades, lo que nos daría una visión clara de dónde estamos parados en comparación con ellos y qué áreas podríamos mejorar en nuestra propia estrategia.</a:t>
            </a:r>
            <a:endParaRPr sz="1600">
              <a:latin typeface="EB Garamond Medium"/>
              <a:ea typeface="EB Garamond Medium"/>
              <a:cs typeface="EB Garamond Medium"/>
              <a:sym typeface="EB Garamond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8"/>
          <p:cNvSpPr txBox="1"/>
          <p:nvPr/>
        </p:nvSpPr>
        <p:spPr>
          <a:xfrm>
            <a:off x="286500" y="1365000"/>
            <a:ext cx="8571000" cy="2413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b="1" lang="ca" sz="1600" u="sng">
                <a:latin typeface="EB Garamond"/>
                <a:ea typeface="EB Garamond"/>
                <a:cs typeface="EB Garamond"/>
                <a:sym typeface="EB Garamond"/>
              </a:rPr>
              <a:t>Artículos Utilizados</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Medium"/>
              <a:buChar char="●"/>
            </a:pPr>
            <a:r>
              <a:rPr lang="ca" sz="1600" u="sng">
                <a:solidFill>
                  <a:srgbClr val="1155CC"/>
                </a:solidFill>
                <a:latin typeface="EB Garamond Medium"/>
                <a:ea typeface="EB Garamond Medium"/>
                <a:cs typeface="EB Garamond Medium"/>
                <a:sym typeface="EB Garamond Medium"/>
                <a:hlinkClick r:id="rId3">
                  <a:extLst>
                    <a:ext uri="{A12FA001-AC4F-418D-AE19-62706E023703}">
                      <ahyp:hlinkClr val="tx"/>
                    </a:ext>
                  </a:extLst>
                </a:hlinkClick>
              </a:rPr>
              <a:t>https://es.semrush.com/blog/informacion-competitiva-gratuita-sobre-redes-sociales/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u="sng">
                <a:solidFill>
                  <a:srgbClr val="1155CC"/>
                </a:solidFill>
                <a:latin typeface="EB Garamond Medium"/>
                <a:ea typeface="EB Garamond Medium"/>
                <a:cs typeface="EB Garamond Medium"/>
                <a:sym typeface="EB Garamond Medium"/>
                <a:hlinkClick r:id="rId4">
                  <a:extLst>
                    <a:ext uri="{A12FA001-AC4F-418D-AE19-62706E023703}">
                      <ahyp:hlinkClr val="tx"/>
                    </a:ext>
                  </a:extLst>
                </a:hlinkClick>
              </a:rPr>
              <a:t>https://metricool.com/es/analisis-competencia-redes-sociales/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u="sng">
                <a:solidFill>
                  <a:srgbClr val="1155CC"/>
                </a:solidFill>
                <a:latin typeface="EB Garamond Medium"/>
                <a:ea typeface="EB Garamond Medium"/>
                <a:cs typeface="EB Garamond Medium"/>
                <a:sym typeface="EB Garamond Medium"/>
                <a:hlinkClick r:id="rId5">
                  <a:extLst>
                    <a:ext uri="{A12FA001-AC4F-418D-AE19-62706E023703}">
                      <ahyp:hlinkClr val="tx"/>
                    </a:ext>
                  </a:extLst>
                </a:hlinkClick>
              </a:rPr>
              <a:t>https://blog.hootsuite.com/es/analisis-competitivo-redes-sociales/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u="sng">
                <a:solidFill>
                  <a:srgbClr val="1155CC"/>
                </a:solidFill>
                <a:latin typeface="EB Garamond Medium"/>
                <a:ea typeface="EB Garamond Medium"/>
                <a:cs typeface="EB Garamond Medium"/>
                <a:sym typeface="EB Garamond Medium"/>
                <a:hlinkClick r:id="rId6">
                  <a:extLst>
                    <a:ext uri="{A12FA001-AC4F-418D-AE19-62706E023703}">
                      <ahyp:hlinkClr val="tx"/>
                    </a:ext>
                  </a:extLst>
                </a:hlinkClick>
              </a:rPr>
              <a:t>https://sproutsocial.com/es/insights/herramientas-para-analizar-a-tu-competencia/</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u="sng">
                <a:solidFill>
                  <a:srgbClr val="1155CC"/>
                </a:solidFill>
                <a:latin typeface="EB Garamond Medium"/>
                <a:ea typeface="EB Garamond Medium"/>
                <a:cs typeface="EB Garamond Medium"/>
                <a:sym typeface="EB Garamond Medium"/>
                <a:hlinkClick r:id="rId7">
                  <a:extLst>
                    <a:ext uri="{A12FA001-AC4F-418D-AE19-62706E023703}">
                      <ahyp:hlinkClr val="tx"/>
                    </a:ext>
                  </a:extLst>
                </a:hlinkClick>
              </a:rPr>
              <a:t>https://sproutsocial.com/insights/social-media-competitive-analysis/</a:t>
            </a:r>
            <a:r>
              <a:rPr lang="ca" sz="1600">
                <a:latin typeface="EB Garamond Medium"/>
                <a:ea typeface="EB Garamond Medium"/>
                <a:cs typeface="EB Garamond Medium"/>
                <a:sym typeface="EB Garamond Medium"/>
              </a:rPr>
              <a:t> </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9"/>
          <p:cNvSpPr txBox="1"/>
          <p:nvPr>
            <p:ph type="title"/>
          </p:nvPr>
        </p:nvSpPr>
        <p:spPr>
          <a:xfrm>
            <a:off x="421200" y="1277700"/>
            <a:ext cx="8301600" cy="258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  </a:t>
            </a:r>
            <a:r>
              <a:rPr lang="ca" sz="5000">
                <a:latin typeface="Merriweather Black"/>
                <a:ea typeface="Merriweather Black"/>
                <a:cs typeface="Merriweather Black"/>
                <a:sym typeface="Merriweather Black"/>
              </a:rPr>
              <a:t>Tiendanimal: Ejemplo de un Análisis de la Competencia en RRSS</a:t>
            </a:r>
            <a:endParaRPr sz="5000">
              <a:latin typeface="Merriweather Black"/>
              <a:ea typeface="Merriweather Black"/>
              <a:cs typeface="Merriweather Black"/>
              <a:sym typeface="Merriweather Black"/>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0"/>
          <p:cNvSpPr txBox="1"/>
          <p:nvPr/>
        </p:nvSpPr>
        <p:spPr>
          <a:xfrm>
            <a:off x="74400" y="515400"/>
            <a:ext cx="8995200" cy="411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i="1" lang="ca" sz="1600">
                <a:latin typeface="EB Garamond"/>
                <a:ea typeface="EB Garamond"/>
                <a:cs typeface="EB Garamond"/>
                <a:sym typeface="EB Garamond"/>
              </a:rPr>
              <a:t>¿Cuáles son nuestras competencias?</a:t>
            </a:r>
            <a:endParaRPr b="1" i="1" sz="1600">
              <a:latin typeface="EB Garamond"/>
              <a:ea typeface="EB Garamond"/>
              <a:cs typeface="EB Garamond"/>
              <a:sym typeface="EB Garamond"/>
            </a:endParaRPr>
          </a:p>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Identificamos las empresas más importantes de nuestro sector (venta de productos y servicios para gatos y perros exclusivamente):</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Según este </a:t>
            </a:r>
            <a:r>
              <a:rPr lang="ca" sz="1600" u="sng">
                <a:latin typeface="EB Garamond Medium"/>
                <a:ea typeface="EB Garamond Medium"/>
                <a:cs typeface="EB Garamond Medium"/>
                <a:sym typeface="EB Garamond Medium"/>
                <a:hlinkClick r:id="rId3"/>
              </a:rPr>
              <a:t>artículo</a:t>
            </a:r>
            <a:r>
              <a:rPr lang="ca" sz="1600">
                <a:latin typeface="EB Garamond Medium"/>
                <a:ea typeface="EB Garamond Medium"/>
                <a:cs typeface="EB Garamond Medium"/>
                <a:sym typeface="EB Garamond Medium"/>
              </a:rPr>
              <a:t>  estas tiendas son nuestra principal competencia, también podemos ver algunos en</a:t>
            </a:r>
            <a:r>
              <a:rPr lang="ca" sz="1600" u="sng">
                <a:solidFill>
                  <a:srgbClr val="1155CC"/>
                </a:solidFill>
                <a:latin typeface="EB Garamond Medium"/>
                <a:ea typeface="EB Garamond Medium"/>
                <a:cs typeface="EB Garamond Medium"/>
                <a:sym typeface="EB Garamond Medium"/>
                <a:hlinkClick r:id="rId4">
                  <a:extLst>
                    <a:ext uri="{A12FA001-AC4F-418D-AE19-62706E023703}">
                      <ahyp:hlinkClr val="tx"/>
                    </a:ext>
                  </a:extLst>
                </a:hlinkClick>
              </a:rPr>
              <a:t> esta página</a:t>
            </a:r>
            <a:r>
              <a:rPr lang="ca" sz="1600">
                <a:latin typeface="EB Garamond Medium"/>
                <a:ea typeface="EB Garamond Medium"/>
                <a:cs typeface="EB Garamond Medium"/>
                <a:sym typeface="EB Garamond Medium"/>
              </a:rPr>
              <a:t>: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Tiendanimal</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Miscota</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Zooplus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Mascota Planet</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Kiwoko</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GUAW</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Petsonic</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TodoMascota</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Pienso y Mascotas</a:t>
            </a:r>
            <a:endParaRPr sz="1600">
              <a:latin typeface="EB Garamond Medium"/>
              <a:ea typeface="EB Garamond Medium"/>
              <a:cs typeface="EB Garamond Medium"/>
              <a:sym typeface="EB Garamond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p41"/>
          <p:cNvPicPr preferRelativeResize="0"/>
          <p:nvPr/>
        </p:nvPicPr>
        <p:blipFill>
          <a:blip r:embed="rId3">
            <a:alphaModFix/>
          </a:blip>
          <a:stretch>
            <a:fillRect/>
          </a:stretch>
        </p:blipFill>
        <p:spPr>
          <a:xfrm>
            <a:off x="88625" y="574225"/>
            <a:ext cx="8830375" cy="4423097"/>
          </a:xfrm>
          <a:prstGeom prst="rect">
            <a:avLst/>
          </a:prstGeom>
          <a:noFill/>
          <a:ln>
            <a:noFill/>
          </a:ln>
        </p:spPr>
      </p:pic>
      <p:sp>
        <p:nvSpPr>
          <p:cNvPr id="230" name="Google Shape;230;p41"/>
          <p:cNvSpPr txBox="1"/>
          <p:nvPr/>
        </p:nvSpPr>
        <p:spPr>
          <a:xfrm>
            <a:off x="0" y="65250"/>
            <a:ext cx="8919000" cy="602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De esta lista queremos destacar que Tiendanimal es la que más nos interesa. Por varias razones:</a:t>
            </a:r>
            <a:endParaRPr sz="1600">
              <a:latin typeface="EB Garamond Medium"/>
              <a:ea typeface="EB Garamond Medium"/>
              <a:cs typeface="EB Garamond Medium"/>
              <a:sym typeface="EB Garamond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675" y="1804525"/>
            <a:ext cx="7486800" cy="15612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t/>
            </a:r>
            <a:endParaRPr sz="1900">
              <a:solidFill>
                <a:srgbClr val="002F4A"/>
              </a:solidFill>
            </a:endParaRPr>
          </a:p>
          <a:p>
            <a:pPr indent="0" lvl="0" marL="0" rtl="0" algn="l">
              <a:lnSpc>
                <a:spcPct val="115000"/>
              </a:lnSpc>
              <a:spcBef>
                <a:spcPts val="0"/>
              </a:spcBef>
              <a:spcAft>
                <a:spcPts val="0"/>
              </a:spcAft>
              <a:buNone/>
            </a:pPr>
            <a:r>
              <a:t/>
            </a:r>
            <a:endParaRPr b="1" sz="2677">
              <a:solidFill>
                <a:srgbClr val="002F4A"/>
              </a:solidFill>
            </a:endParaRPr>
          </a:p>
          <a:p>
            <a:pPr indent="0" lvl="0" marL="0" rtl="0" algn="l">
              <a:lnSpc>
                <a:spcPct val="115000"/>
              </a:lnSpc>
              <a:spcBef>
                <a:spcPts val="0"/>
              </a:spcBef>
              <a:spcAft>
                <a:spcPts val="0"/>
              </a:spcAft>
              <a:buNone/>
            </a:pPr>
            <a:r>
              <a:rPr lang="ca" sz="4788">
                <a:solidFill>
                  <a:srgbClr val="002F4A"/>
                </a:solidFill>
                <a:latin typeface="Merriweather Black"/>
                <a:ea typeface="Merriweather Black"/>
                <a:cs typeface="Merriweather Black"/>
                <a:sym typeface="Merriweather Black"/>
              </a:rPr>
              <a:t>Táctica de utilización de las Redes Sociales</a:t>
            </a:r>
            <a:endParaRPr sz="4788">
              <a:solidFill>
                <a:srgbClr val="002F4A"/>
              </a:solidFill>
              <a:latin typeface="Merriweather Black"/>
              <a:ea typeface="Merriweather Black"/>
              <a:cs typeface="Merriweather Black"/>
              <a:sym typeface="Merriweather Black"/>
            </a:endParaRPr>
          </a:p>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2"/>
          <p:cNvSpPr txBox="1"/>
          <p:nvPr/>
        </p:nvSpPr>
        <p:spPr>
          <a:xfrm>
            <a:off x="0" y="141375"/>
            <a:ext cx="9190800" cy="18471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Tiendanimal tuvo una presencia estable en varias plataformas: Aunque ZooPlus es la primera amasando seguidores, solo tiene una fuerte presencia en Facebook. Mientras lo que nosotros buscamos es una presencia amplia en varias plataformas.</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Nos centramos en las 3 redes sociales más importantes: Facebook, Instagram, y Twitter,  son las más usadas por casi todos los negocios del sector de mascotas, y donde realmente Tiendanimal se centra más:</a:t>
            </a:r>
            <a:endParaRPr sz="1600">
              <a:latin typeface="EB Garamond Medium"/>
              <a:ea typeface="EB Garamond Medium"/>
              <a:cs typeface="EB Garamond Medium"/>
              <a:sym typeface="EB Garamond Medium"/>
            </a:endParaRPr>
          </a:p>
        </p:txBody>
      </p:sp>
      <p:pic>
        <p:nvPicPr>
          <p:cNvPr id="236" name="Google Shape;236;p42"/>
          <p:cNvPicPr preferRelativeResize="0"/>
          <p:nvPr/>
        </p:nvPicPr>
        <p:blipFill>
          <a:blip r:embed="rId3">
            <a:alphaModFix/>
          </a:blip>
          <a:stretch>
            <a:fillRect/>
          </a:stretch>
        </p:blipFill>
        <p:spPr>
          <a:xfrm>
            <a:off x="273775" y="2294775"/>
            <a:ext cx="8596450" cy="2439875"/>
          </a:xfrm>
          <a:prstGeom prst="rect">
            <a:avLst/>
          </a:prstGeom>
          <a:noFill/>
          <a:ln cap="flat" cmpd="sng" w="12700">
            <a:solidFill>
              <a:srgbClr val="000000"/>
            </a:solidFill>
            <a:prstDash val="solid"/>
            <a:miter lim="8000"/>
            <a:headEnd len="sm" w="sm" type="none"/>
            <a:tailEnd len="sm" w="sm" type="none"/>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3"/>
          <p:cNvSpPr txBox="1"/>
          <p:nvPr/>
        </p:nvSpPr>
        <p:spPr>
          <a:xfrm>
            <a:off x="150600" y="107100"/>
            <a:ext cx="8842800" cy="492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i="1" lang="ca" sz="1500">
                <a:latin typeface="EB Garamond"/>
                <a:ea typeface="EB Garamond"/>
                <a:cs typeface="EB Garamond"/>
                <a:sym typeface="EB Garamond"/>
              </a:rPr>
              <a:t>¿Cuáles son nuestros objetivos?</a:t>
            </a:r>
            <a:endParaRPr b="1" i="1" sz="1500">
              <a:latin typeface="EB Garamond"/>
              <a:ea typeface="EB Garamond"/>
              <a:cs typeface="EB Garamond"/>
              <a:sym typeface="EB Garamond"/>
            </a:endParaRPr>
          </a:p>
          <a:p>
            <a:pPr indent="0" lvl="0" marL="0" rtl="0" algn="l">
              <a:lnSpc>
                <a:spcPct val="115000"/>
              </a:lnSpc>
              <a:spcBef>
                <a:spcPts val="0"/>
              </a:spcBef>
              <a:spcAft>
                <a:spcPts val="0"/>
              </a:spcAft>
              <a:buNone/>
            </a:pPr>
            <a:r>
              <a:rPr lang="ca" sz="1500">
                <a:latin typeface="EB Garamond Medium"/>
                <a:ea typeface="EB Garamond Medium"/>
                <a:cs typeface="EB Garamond Medium"/>
                <a:sym typeface="EB Garamond Medium"/>
              </a:rPr>
              <a:t>Englobamos nuestros objetivos en lo siguiente:</a:t>
            </a:r>
            <a:endParaRPr sz="15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Mejorar nuestra estrategia en varias plataformas de RRSS para ser más visibles</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Llegar a nuestro 4to objetivo de negocio a finales de año: </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Incrementar nuestra tasa de conversión a través de nuestras RRSS.</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Evitar los errores de nuestra competencia.</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Averiguar mejores oportunidades (otras campañas, periodos de alta venta, contenido más atractivo etc)</a:t>
            </a:r>
            <a:endParaRPr sz="15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5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b="1" i="1" lang="ca" sz="1500">
                <a:latin typeface="EB Garamond"/>
                <a:ea typeface="EB Garamond"/>
                <a:cs typeface="EB Garamond"/>
                <a:sym typeface="EB Garamond"/>
              </a:rPr>
              <a:t>¿Qué métricas nos interesan?</a:t>
            </a:r>
            <a:endParaRPr b="1" i="1" sz="1500">
              <a:latin typeface="EB Garamond"/>
              <a:ea typeface="EB Garamond"/>
              <a:cs typeface="EB Garamond"/>
              <a:sym typeface="EB Garamond"/>
            </a:endParaRPr>
          </a:p>
          <a:p>
            <a:pPr indent="0" lvl="0" marL="0" rtl="0" algn="l">
              <a:lnSpc>
                <a:spcPct val="115000"/>
              </a:lnSpc>
              <a:spcBef>
                <a:spcPts val="0"/>
              </a:spcBef>
              <a:spcAft>
                <a:spcPts val="0"/>
              </a:spcAft>
              <a:buNone/>
            </a:pPr>
            <a:r>
              <a:t/>
            </a:r>
            <a:endParaRPr b="1" i="1" sz="1500">
              <a:latin typeface="EB Garamond"/>
              <a:ea typeface="EB Garamond"/>
              <a:cs typeface="EB Garamond"/>
              <a:sym typeface="EB Garamond"/>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Número de seguidores y su crecimiento</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Calendario y Frecuencia de publicación</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Alcance de publicaciones</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Tasa de participación e interacciones</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Hashtags más usados</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Contenido más frecuente</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Campañas más frecuentes</a:t>
            </a:r>
            <a:endParaRPr sz="1500">
              <a:latin typeface="EB Garamond Medium"/>
              <a:ea typeface="EB Garamond Medium"/>
              <a:cs typeface="EB Garamond Medium"/>
              <a:sym typeface="EB Garamond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4"/>
          <p:cNvSpPr txBox="1"/>
          <p:nvPr/>
        </p:nvSpPr>
        <p:spPr>
          <a:xfrm>
            <a:off x="4036500" y="3647200"/>
            <a:ext cx="4567200" cy="101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ca" sz="1300">
                <a:solidFill>
                  <a:schemeClr val="dk2"/>
                </a:solidFill>
                <a:latin typeface="Roboto"/>
                <a:ea typeface="Roboto"/>
                <a:cs typeface="Roboto"/>
                <a:sym typeface="Roboto"/>
              </a:rPr>
              <a:t>Audiencia, frecuencia de </a:t>
            </a:r>
            <a:r>
              <a:rPr i="1" lang="ca" sz="1300">
                <a:solidFill>
                  <a:schemeClr val="dk2"/>
                </a:solidFill>
                <a:latin typeface="Roboto"/>
                <a:ea typeface="Roboto"/>
                <a:cs typeface="Roboto"/>
                <a:sym typeface="Roboto"/>
              </a:rPr>
              <a:t>publicaciones</a:t>
            </a:r>
            <a:r>
              <a:rPr i="1" lang="ca" sz="1300">
                <a:solidFill>
                  <a:schemeClr val="dk2"/>
                </a:solidFill>
                <a:latin typeface="Roboto"/>
                <a:ea typeface="Roboto"/>
                <a:cs typeface="Roboto"/>
                <a:sym typeface="Roboto"/>
              </a:rPr>
              <a:t>, campañas y calendario de publicaciones, interacciones, </a:t>
            </a:r>
            <a:r>
              <a:rPr i="1" lang="ca" sz="1300">
                <a:solidFill>
                  <a:schemeClr val="dk2"/>
                </a:solidFill>
                <a:latin typeface="Roboto"/>
                <a:ea typeface="Roboto"/>
                <a:cs typeface="Roboto"/>
                <a:sym typeface="Roboto"/>
              </a:rPr>
              <a:t>hashtags</a:t>
            </a:r>
            <a:r>
              <a:rPr i="1" lang="ca" sz="1300">
                <a:solidFill>
                  <a:schemeClr val="dk2"/>
                </a:solidFill>
                <a:latin typeface="Roboto"/>
                <a:ea typeface="Roboto"/>
                <a:cs typeface="Roboto"/>
                <a:sym typeface="Roboto"/>
              </a:rPr>
              <a:t> </a:t>
            </a:r>
            <a:r>
              <a:rPr i="1" lang="ca" sz="1300">
                <a:solidFill>
                  <a:schemeClr val="dk2"/>
                </a:solidFill>
                <a:latin typeface="Roboto"/>
                <a:ea typeface="Roboto"/>
                <a:cs typeface="Roboto"/>
                <a:sym typeface="Roboto"/>
              </a:rPr>
              <a:t>más</a:t>
            </a:r>
            <a:r>
              <a:rPr i="1" lang="ca" sz="1300">
                <a:solidFill>
                  <a:schemeClr val="dk2"/>
                </a:solidFill>
                <a:latin typeface="Roboto"/>
                <a:ea typeface="Roboto"/>
                <a:cs typeface="Roboto"/>
                <a:sym typeface="Roboto"/>
              </a:rPr>
              <a:t> usados y publicaciones más </a:t>
            </a:r>
            <a:r>
              <a:rPr i="1" lang="ca" sz="1300">
                <a:solidFill>
                  <a:schemeClr val="dk2"/>
                </a:solidFill>
                <a:latin typeface="Roboto"/>
                <a:ea typeface="Roboto"/>
                <a:cs typeface="Roboto"/>
                <a:sym typeface="Roboto"/>
              </a:rPr>
              <a:t>atractivas</a:t>
            </a:r>
            <a:r>
              <a:rPr i="1" lang="ca" sz="1300">
                <a:solidFill>
                  <a:schemeClr val="dk2"/>
                </a:solidFill>
                <a:latin typeface="Roboto"/>
                <a:ea typeface="Roboto"/>
                <a:cs typeface="Roboto"/>
                <a:sym typeface="Roboto"/>
              </a:rPr>
              <a:t>.</a:t>
            </a:r>
            <a:endParaRPr i="1" sz="1300">
              <a:solidFill>
                <a:schemeClr val="dk2"/>
              </a:solidFill>
              <a:latin typeface="Roboto"/>
              <a:ea typeface="Roboto"/>
              <a:cs typeface="Roboto"/>
              <a:sym typeface="Roboto"/>
            </a:endParaRPr>
          </a:p>
        </p:txBody>
      </p:sp>
      <p:sp>
        <p:nvSpPr>
          <p:cNvPr id="247" name="Google Shape;247;p44"/>
          <p:cNvSpPr txBox="1"/>
          <p:nvPr>
            <p:ph type="title"/>
          </p:nvPr>
        </p:nvSpPr>
        <p:spPr>
          <a:xfrm>
            <a:off x="453075" y="1930300"/>
            <a:ext cx="4790400" cy="81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Facebook</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pic>
        <p:nvPicPr>
          <p:cNvPr id="252" name="Google Shape;252;p45"/>
          <p:cNvPicPr preferRelativeResize="0"/>
          <p:nvPr/>
        </p:nvPicPr>
        <p:blipFill>
          <a:blip r:embed="rId3">
            <a:alphaModFix/>
          </a:blip>
          <a:stretch>
            <a:fillRect/>
          </a:stretch>
        </p:blipFill>
        <p:spPr>
          <a:xfrm>
            <a:off x="1333500" y="2207625"/>
            <a:ext cx="6477000" cy="2809875"/>
          </a:xfrm>
          <a:prstGeom prst="rect">
            <a:avLst/>
          </a:prstGeom>
          <a:noFill/>
          <a:ln cap="flat" cmpd="sng" w="12700">
            <a:solidFill>
              <a:srgbClr val="000000"/>
            </a:solidFill>
            <a:prstDash val="solid"/>
            <a:miter lim="8000"/>
            <a:headEnd len="sm" w="sm" type="none"/>
            <a:tailEnd len="sm" w="sm" type="none"/>
          </a:ln>
        </p:spPr>
      </p:pic>
      <p:sp>
        <p:nvSpPr>
          <p:cNvPr id="253" name="Google Shape;253;p45"/>
          <p:cNvSpPr txBox="1"/>
          <p:nvPr/>
        </p:nvSpPr>
        <p:spPr>
          <a:xfrm>
            <a:off x="141350" y="260975"/>
            <a:ext cx="8777700" cy="1787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u="sng">
                <a:latin typeface="EB Garamond"/>
                <a:ea typeface="EB Garamond"/>
                <a:cs typeface="EB Garamond"/>
                <a:sym typeface="EB Garamond"/>
              </a:rPr>
              <a:t>Facebook: “Likes/Me gusta” de la página</a:t>
            </a:r>
            <a:endParaRPr b="1" u="sng">
              <a:latin typeface="EB Garamond"/>
              <a:ea typeface="EB Garamond"/>
              <a:cs typeface="EB Garamond"/>
              <a:sym typeface="EB Garamond"/>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El número de seguidores va aumentando con el tiempo.</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Se observa una correlación entre el crecimiento de seguidores y la actividad en línea.</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La actividad es más intensa en la página de Tiendanimal en Facebook durante los primeros y últimos meses del año, impulsada por las grandes campañas como Navidad y Año Nuevo.</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Estas campañas suelen despertar un mayor interés entre un público adulto en comparación con otras campañas que atraen a un público más joven debido a las tendencias, como el Día del Gato o del Perro.</a:t>
            </a:r>
            <a:endParaRPr b="1" u="sng">
              <a:latin typeface="EB Garamond"/>
              <a:ea typeface="EB Garamond"/>
              <a:cs typeface="EB Garamond"/>
              <a:sym typeface="EB Garamon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id="258" name="Google Shape;258;p46"/>
          <p:cNvPicPr preferRelativeResize="0"/>
          <p:nvPr/>
        </p:nvPicPr>
        <p:blipFill>
          <a:blip r:embed="rId3">
            <a:alphaModFix/>
          </a:blip>
          <a:stretch>
            <a:fillRect/>
          </a:stretch>
        </p:blipFill>
        <p:spPr>
          <a:xfrm>
            <a:off x="619050" y="2468600"/>
            <a:ext cx="7905899" cy="2418275"/>
          </a:xfrm>
          <a:prstGeom prst="rect">
            <a:avLst/>
          </a:prstGeom>
          <a:noFill/>
          <a:ln cap="flat" cmpd="sng" w="12700">
            <a:solidFill>
              <a:srgbClr val="000000"/>
            </a:solidFill>
            <a:prstDash val="solid"/>
            <a:miter lim="8000"/>
            <a:headEnd len="sm" w="sm" type="none"/>
            <a:tailEnd len="sm" w="sm" type="none"/>
          </a:ln>
        </p:spPr>
      </p:pic>
      <p:sp>
        <p:nvSpPr>
          <p:cNvPr id="259" name="Google Shape;259;p46"/>
          <p:cNvSpPr txBox="1"/>
          <p:nvPr/>
        </p:nvSpPr>
        <p:spPr>
          <a:xfrm>
            <a:off x="232050" y="232700"/>
            <a:ext cx="8679900" cy="1935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Frecuencia de publicaciones:</a:t>
            </a:r>
            <a:endParaRPr b="1" sz="1600" u="sng">
              <a:latin typeface="EB Garamond"/>
              <a:ea typeface="EB Garamond"/>
              <a:cs typeface="EB Garamond"/>
              <a:sym typeface="EB Garamond"/>
            </a:endParaRPr>
          </a:p>
          <a:p>
            <a:pPr indent="0" lvl="0" marL="0" rtl="0" algn="l">
              <a:lnSpc>
                <a:spcPct val="115000"/>
              </a:lnSpc>
              <a:spcBef>
                <a:spcPts val="0"/>
              </a:spcBef>
              <a:spcAft>
                <a:spcPts val="0"/>
              </a:spcAft>
              <a:buNone/>
            </a:pPr>
            <a:r>
              <a:t/>
            </a:r>
            <a:endParaRPr b="1" sz="1600" u="sng">
              <a:latin typeface="EB Garamond"/>
              <a:ea typeface="EB Garamond"/>
              <a:cs typeface="EB Garamond"/>
              <a:sym typeface="EB Garamond"/>
            </a:endParaRPr>
          </a:p>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Se observa que la media de posts por </a:t>
            </a:r>
            <a:r>
              <a:rPr lang="ca" sz="1600">
                <a:latin typeface="EB Garamond Medium"/>
                <a:ea typeface="EB Garamond Medium"/>
                <a:cs typeface="EB Garamond Medium"/>
                <a:sym typeface="EB Garamond Medium"/>
              </a:rPr>
              <a:t>día</a:t>
            </a:r>
            <a:r>
              <a:rPr lang="ca" sz="1600">
                <a:latin typeface="EB Garamond Medium"/>
                <a:ea typeface="EB Garamond Medium"/>
                <a:cs typeface="EB Garamond Medium"/>
                <a:sym typeface="EB Garamond Medium"/>
              </a:rPr>
              <a:t> se ha reducido ya que hay un enfoque mayor en Instagram, que en Facebook en los últimos años. Ver </a:t>
            </a:r>
            <a:r>
              <a:rPr lang="ca" sz="1600" u="sng">
                <a:solidFill>
                  <a:srgbClr val="1155CC"/>
                </a:solidFill>
                <a:latin typeface="EB Garamond Medium"/>
                <a:ea typeface="EB Garamond Medium"/>
                <a:cs typeface="EB Garamond Medium"/>
                <a:sym typeface="EB Garamond Medium"/>
                <a:hlinkClick r:id="rId4">
                  <a:extLst>
                    <a:ext uri="{A12FA001-AC4F-418D-AE19-62706E023703}">
                      <ahyp:hlinkClr val="tx"/>
                    </a:ext>
                  </a:extLst>
                </a:hlinkClick>
              </a:rPr>
              <a:t>aqui</a:t>
            </a:r>
            <a:r>
              <a:rPr lang="ca" sz="1600">
                <a:latin typeface="EB Garamond Medium"/>
                <a:ea typeface="EB Garamond Medium"/>
                <a:cs typeface="EB Garamond Medium"/>
                <a:sym typeface="EB Garamond Medium"/>
              </a:rPr>
              <a:t>.</a:t>
            </a:r>
            <a:endParaRPr sz="1600">
              <a:latin typeface="EB Garamond Medium"/>
              <a:ea typeface="EB Garamond Medium"/>
              <a:cs typeface="EB Garamond Medium"/>
              <a:sym typeface="EB Garamond Medium"/>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p47"/>
          <p:cNvPicPr preferRelativeResize="0"/>
          <p:nvPr/>
        </p:nvPicPr>
        <p:blipFill>
          <a:blip r:embed="rId3">
            <a:alphaModFix/>
          </a:blip>
          <a:stretch>
            <a:fillRect/>
          </a:stretch>
        </p:blipFill>
        <p:spPr>
          <a:xfrm>
            <a:off x="587575" y="2436000"/>
            <a:ext cx="8092275" cy="2368175"/>
          </a:xfrm>
          <a:prstGeom prst="rect">
            <a:avLst/>
          </a:prstGeom>
          <a:noFill/>
          <a:ln cap="flat" cmpd="sng" w="12700">
            <a:solidFill>
              <a:srgbClr val="000000"/>
            </a:solidFill>
            <a:prstDash val="solid"/>
            <a:miter lim="8000"/>
            <a:headEnd len="sm" w="sm" type="none"/>
            <a:tailEnd len="sm" w="sm" type="none"/>
          </a:ln>
        </p:spPr>
      </p:pic>
      <p:sp>
        <p:nvSpPr>
          <p:cNvPr id="265" name="Google Shape;265;p47"/>
          <p:cNvSpPr txBox="1"/>
          <p:nvPr/>
        </p:nvSpPr>
        <p:spPr>
          <a:xfrm>
            <a:off x="292050" y="341450"/>
            <a:ext cx="8559900" cy="1659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u="sng">
                <a:latin typeface="EB Garamond"/>
                <a:ea typeface="EB Garamond"/>
                <a:cs typeface="EB Garamond"/>
                <a:sym typeface="EB Garamond"/>
              </a:rPr>
              <a:t>Cuando publican:</a:t>
            </a:r>
            <a:endParaRPr b="1" u="sng">
              <a:latin typeface="EB Garamond"/>
              <a:ea typeface="EB Garamond"/>
              <a:cs typeface="EB Garamond"/>
              <a:sym typeface="EB Garamond"/>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Se observa que Tiendanimal suele publicar mucho más en días laborales (ya que suele ser el horario laboral más común del departamento de marketing)</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Se ve que el martes es el dia com mas interacciones en Facebook, el resto de dia es similar., excepto el </a:t>
            </a:r>
            <a:r>
              <a:rPr lang="ca">
                <a:latin typeface="EB Garamond Medium"/>
                <a:ea typeface="EB Garamond Medium"/>
                <a:cs typeface="EB Garamond Medium"/>
                <a:sym typeface="EB Garamond Medium"/>
              </a:rPr>
              <a:t>Domingo</a:t>
            </a:r>
            <a:r>
              <a:rPr lang="ca">
                <a:latin typeface="EB Garamond Medium"/>
                <a:ea typeface="EB Garamond Medium"/>
                <a:cs typeface="EB Garamond Medium"/>
                <a:sym typeface="EB Garamond Medium"/>
              </a:rPr>
              <a:t> es el peor.</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Esto concuerda con las conclusiones de este </a:t>
            </a:r>
            <a:r>
              <a:rPr lang="ca" u="sng">
                <a:solidFill>
                  <a:srgbClr val="1155CC"/>
                </a:solidFill>
                <a:latin typeface="EB Garamond Medium"/>
                <a:ea typeface="EB Garamond Medium"/>
                <a:cs typeface="EB Garamond Medium"/>
                <a:sym typeface="EB Garamond Medium"/>
                <a:hlinkClick r:id="rId4">
                  <a:extLst>
                    <a:ext uri="{A12FA001-AC4F-418D-AE19-62706E023703}">
                      <ahyp:hlinkClr val="tx"/>
                    </a:ext>
                  </a:extLst>
                </a:hlinkClick>
              </a:rPr>
              <a:t>artículo</a:t>
            </a:r>
            <a:r>
              <a:rPr lang="ca">
                <a:latin typeface="EB Garamond Medium"/>
                <a:ea typeface="EB Garamond Medium"/>
                <a:cs typeface="EB Garamond Medium"/>
                <a:sym typeface="EB Garamond Medium"/>
              </a:rPr>
              <a:t>, en el cual aconseja publicar en Facebook en los días laborales y evitar el domingo.</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Se ve que en estos días la interacción es alta paralelamente con las publicaciones.</a:t>
            </a:r>
            <a:endParaRPr>
              <a:latin typeface="EB Garamond Medium"/>
              <a:ea typeface="EB Garamond Medium"/>
              <a:cs typeface="EB Garamond Medium"/>
              <a:sym typeface="EB Garamond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id="270" name="Google Shape;270;p48"/>
          <p:cNvPicPr preferRelativeResize="0"/>
          <p:nvPr/>
        </p:nvPicPr>
        <p:blipFill>
          <a:blip r:embed="rId3">
            <a:alphaModFix/>
          </a:blip>
          <a:stretch>
            <a:fillRect/>
          </a:stretch>
        </p:blipFill>
        <p:spPr>
          <a:xfrm>
            <a:off x="528825" y="2093300"/>
            <a:ext cx="8020600" cy="2771825"/>
          </a:xfrm>
          <a:prstGeom prst="rect">
            <a:avLst/>
          </a:prstGeom>
          <a:noFill/>
          <a:ln cap="flat" cmpd="sng" w="12700">
            <a:solidFill>
              <a:srgbClr val="000000"/>
            </a:solidFill>
            <a:prstDash val="solid"/>
            <a:miter lim="8000"/>
            <a:headEnd len="sm" w="sm" type="none"/>
            <a:tailEnd len="sm" w="sm" type="none"/>
          </a:ln>
        </p:spPr>
      </p:pic>
      <p:sp>
        <p:nvSpPr>
          <p:cNvPr id="271" name="Google Shape;271;p48"/>
          <p:cNvSpPr txBox="1"/>
          <p:nvPr/>
        </p:nvSpPr>
        <p:spPr>
          <a:xfrm>
            <a:off x="304800" y="304800"/>
            <a:ext cx="8385900" cy="1559100"/>
          </a:xfrm>
          <a:prstGeom prst="rect">
            <a:avLst/>
          </a:prstGeom>
          <a:noFill/>
          <a:ln>
            <a:noFill/>
          </a:ln>
        </p:spPr>
        <p:txBody>
          <a:bodyPr anchorCtr="0" anchor="ctr" bIns="91425" lIns="91425" spcFirstLastPara="1" rIns="91425" wrap="square" tIns="91425">
            <a:noAutofit/>
          </a:bodyPr>
          <a:lstStyle/>
          <a:p>
            <a:pPr indent="-330200" lvl="0" marL="457200" rtl="0" algn="l">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A lo largo del año, se observa una disminución gradual en la participación de Tiendanimal mes tras mes. Este fenómeno se atribuye a posibles ajustes en su estrategia en redes sociales, como el enfoque en plataformas que generan mayores interacciones, conversiones y aumentan su base de seguidores.</a:t>
            </a:r>
            <a:endParaRPr sz="16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pic>
        <p:nvPicPr>
          <p:cNvPr id="276" name="Google Shape;276;p49"/>
          <p:cNvPicPr preferRelativeResize="0"/>
          <p:nvPr/>
        </p:nvPicPr>
        <p:blipFill>
          <a:blip r:embed="rId3">
            <a:alphaModFix/>
          </a:blip>
          <a:stretch>
            <a:fillRect/>
          </a:stretch>
        </p:blipFill>
        <p:spPr>
          <a:xfrm>
            <a:off x="1413800" y="2287800"/>
            <a:ext cx="6477000" cy="2447925"/>
          </a:xfrm>
          <a:prstGeom prst="rect">
            <a:avLst/>
          </a:prstGeom>
          <a:noFill/>
          <a:ln cap="flat" cmpd="sng" w="12700">
            <a:solidFill>
              <a:srgbClr val="000000"/>
            </a:solidFill>
            <a:prstDash val="solid"/>
            <a:miter lim="8000"/>
            <a:headEnd len="sm" w="sm" type="none"/>
            <a:tailEnd len="sm" w="sm" type="none"/>
          </a:ln>
        </p:spPr>
      </p:pic>
      <p:sp>
        <p:nvSpPr>
          <p:cNvPr id="277" name="Google Shape;277;p49"/>
          <p:cNvSpPr txBox="1"/>
          <p:nvPr/>
        </p:nvSpPr>
        <p:spPr>
          <a:xfrm>
            <a:off x="157050" y="43800"/>
            <a:ext cx="8829900" cy="2113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b="1" lang="ca" u="sng">
                <a:latin typeface="EB Garamond"/>
                <a:ea typeface="EB Garamond"/>
                <a:cs typeface="EB Garamond"/>
                <a:sym typeface="EB Garamond"/>
              </a:rPr>
              <a:t>Análisi de interacciones</a:t>
            </a:r>
            <a:endParaRPr b="1" u="sng">
              <a:latin typeface="EB Garamond"/>
              <a:ea typeface="EB Garamond"/>
              <a:cs typeface="EB Garamond"/>
              <a:sym typeface="EB Garamond"/>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Como hemos mencionado previamente, las interacciones de Tiendanimal en Facebook varían según las publicaciones. </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Se observa que la interacción más común es el simple y rápido "Me gusta". </a:t>
            </a:r>
            <a:br>
              <a:rPr lang="ca">
                <a:latin typeface="EB Garamond Medium"/>
                <a:ea typeface="EB Garamond Medium"/>
                <a:cs typeface="EB Garamond Medium"/>
                <a:sym typeface="EB Garamond Medium"/>
              </a:rPr>
            </a:br>
            <a:r>
              <a:rPr lang="ca">
                <a:latin typeface="EB Garamond Medium"/>
                <a:ea typeface="EB Garamond Medium"/>
                <a:cs typeface="EB Garamond Medium"/>
                <a:sym typeface="EB Garamond Medium"/>
              </a:rPr>
              <a:t>Sin embargo, es importante destacar que estas interacciones se ven influenciadas por las campañas que se realizan en esta plataforma. </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Por ejemplo, las interacciones tienden a aumentar en los principios y finales del año, como durante la temporada de Navidad y Año Nuevo, así como durante eventos como el Black Friday a finales de noviembre, el Día de la Mascota a principios de octubre y la Campaña de Verano.</a:t>
            </a:r>
            <a:endParaRPr>
              <a:latin typeface="EB Garamond Medium"/>
              <a:ea typeface="EB Garamond Medium"/>
              <a:cs typeface="EB Garamond Medium"/>
              <a:sym typeface="EB Garamond Medium"/>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pic>
        <p:nvPicPr>
          <p:cNvPr id="282" name="Google Shape;282;p50"/>
          <p:cNvPicPr preferRelativeResize="0"/>
          <p:nvPr/>
        </p:nvPicPr>
        <p:blipFill rotWithShape="1">
          <a:blip r:embed="rId3">
            <a:alphaModFix/>
          </a:blip>
          <a:srcRect b="24698" l="0" r="0" t="0"/>
          <a:stretch/>
        </p:blipFill>
        <p:spPr>
          <a:xfrm>
            <a:off x="1333500" y="1870500"/>
            <a:ext cx="6477000" cy="2962275"/>
          </a:xfrm>
          <a:prstGeom prst="rect">
            <a:avLst/>
          </a:prstGeom>
          <a:noFill/>
          <a:ln cap="flat" cmpd="sng" w="12700">
            <a:solidFill>
              <a:srgbClr val="000000"/>
            </a:solidFill>
            <a:prstDash val="solid"/>
            <a:miter lim="8000"/>
            <a:headEnd len="sm" w="sm" type="none"/>
            <a:tailEnd len="sm" w="sm" type="none"/>
          </a:ln>
        </p:spPr>
      </p:pic>
      <p:sp>
        <p:nvSpPr>
          <p:cNvPr id="283" name="Google Shape;283;p50"/>
          <p:cNvSpPr txBox="1"/>
          <p:nvPr/>
        </p:nvSpPr>
        <p:spPr>
          <a:xfrm>
            <a:off x="74400" y="54700"/>
            <a:ext cx="8995200" cy="1667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Análisi de los hashtags más usados: </a:t>
            </a:r>
            <a:endParaRPr b="1" sz="1600" u="sng">
              <a:latin typeface="EB Garamond"/>
              <a:ea typeface="EB Garamond"/>
              <a:cs typeface="EB Garamond"/>
              <a:sym typeface="EB Garamond"/>
            </a:endParaRPr>
          </a:p>
          <a:p>
            <a:pPr indent="0" lvl="0" marL="0" rtl="0" algn="l">
              <a:lnSpc>
                <a:spcPct val="115000"/>
              </a:lnSpc>
              <a:spcBef>
                <a:spcPts val="0"/>
              </a:spcBef>
              <a:spcAft>
                <a:spcPts val="0"/>
              </a:spcAft>
              <a:buNone/>
            </a:pPr>
            <a:r>
              <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Se ve que hay algunos hashtags usados por otras empresas, se observa que los hashtags más usados tienen que ver con adopción, festivales/festivos, y productos de protección/salud.</a:t>
            </a:r>
            <a:endParaRPr sz="1600">
              <a:latin typeface="EB Garamond Medium"/>
              <a:ea typeface="EB Garamond Medium"/>
              <a:cs typeface="EB Garamond Medium"/>
              <a:sym typeface="EB Garamond Medium"/>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51"/>
          <p:cNvSpPr txBox="1"/>
          <p:nvPr/>
        </p:nvSpPr>
        <p:spPr>
          <a:xfrm>
            <a:off x="0" y="0"/>
            <a:ext cx="9144000" cy="1409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1500" u="sng">
                <a:latin typeface="EB Garamond"/>
                <a:ea typeface="EB Garamond"/>
                <a:cs typeface="EB Garamond"/>
                <a:sym typeface="EB Garamond"/>
              </a:rPr>
              <a:t>Análisi del contenido de posts: </a:t>
            </a:r>
            <a:endParaRPr b="1" sz="1500" u="sng">
              <a:latin typeface="EB Garamond"/>
              <a:ea typeface="EB Garamond"/>
              <a:cs typeface="EB Garamond"/>
              <a:sym typeface="EB Garamond"/>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Las publicaciones más comunes son imágenes, y aquellas que generan más interacciones son las que muestran mascotas de nuestros clientes. </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También destacan las colaboraciones entre refugios o veterinarias, y nuestra empresa, así como la solicitud de participación de nuestra audiencia para una mayor difusión.</a:t>
            </a:r>
            <a:endParaRPr>
              <a:latin typeface="EB Garamond Medium"/>
              <a:ea typeface="EB Garamond Medium"/>
              <a:cs typeface="EB Garamond Medium"/>
              <a:sym typeface="EB Garamond Medium"/>
            </a:endParaRPr>
          </a:p>
        </p:txBody>
      </p:sp>
      <p:pic>
        <p:nvPicPr>
          <p:cNvPr id="289" name="Google Shape;289;p51"/>
          <p:cNvPicPr preferRelativeResize="0"/>
          <p:nvPr/>
        </p:nvPicPr>
        <p:blipFill rotWithShape="1">
          <a:blip r:embed="rId3">
            <a:alphaModFix/>
          </a:blip>
          <a:srcRect b="2837" l="0" r="0" t="0"/>
          <a:stretch/>
        </p:blipFill>
        <p:spPr>
          <a:xfrm>
            <a:off x="5546200" y="1307000"/>
            <a:ext cx="2741175" cy="3816851"/>
          </a:xfrm>
          <a:prstGeom prst="rect">
            <a:avLst/>
          </a:prstGeom>
          <a:noFill/>
          <a:ln cap="flat" cmpd="sng" w="9525">
            <a:solidFill>
              <a:srgbClr val="000000"/>
            </a:solidFill>
            <a:prstDash val="solid"/>
            <a:round/>
            <a:headEnd len="sm" w="sm" type="none"/>
            <a:tailEnd len="sm" w="sm" type="none"/>
          </a:ln>
        </p:spPr>
      </p:pic>
      <p:pic>
        <p:nvPicPr>
          <p:cNvPr id="290" name="Google Shape;290;p51"/>
          <p:cNvPicPr preferRelativeResize="0"/>
          <p:nvPr/>
        </p:nvPicPr>
        <p:blipFill>
          <a:blip r:embed="rId4">
            <a:alphaModFix/>
          </a:blip>
          <a:stretch>
            <a:fillRect/>
          </a:stretch>
        </p:blipFill>
        <p:spPr>
          <a:xfrm>
            <a:off x="696100" y="1409088"/>
            <a:ext cx="2993038" cy="371475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421200" y="1233125"/>
            <a:ext cx="8301600" cy="242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Selección de redes sociales en las que tener presencia o intervenir</a:t>
            </a:r>
            <a:endParaRPr sz="5200">
              <a:latin typeface="Merriweather Black"/>
              <a:ea typeface="Merriweather Black"/>
              <a:cs typeface="Merriweather Black"/>
              <a:sym typeface="Merriweather Black"/>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p52"/>
          <p:cNvPicPr preferRelativeResize="0"/>
          <p:nvPr/>
        </p:nvPicPr>
        <p:blipFill rotWithShape="1">
          <a:blip r:embed="rId3">
            <a:alphaModFix/>
          </a:blip>
          <a:srcRect b="0" l="0" r="1097" t="0"/>
          <a:stretch/>
        </p:blipFill>
        <p:spPr>
          <a:xfrm>
            <a:off x="3110878" y="0"/>
            <a:ext cx="3149622" cy="514350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53"/>
          <p:cNvSpPr txBox="1"/>
          <p:nvPr/>
        </p:nvSpPr>
        <p:spPr>
          <a:xfrm>
            <a:off x="4036500" y="3647200"/>
            <a:ext cx="4567200" cy="101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ca" sz="1300">
                <a:solidFill>
                  <a:schemeClr val="dk2"/>
                </a:solidFill>
                <a:latin typeface="Roboto"/>
                <a:ea typeface="Roboto"/>
                <a:cs typeface="Roboto"/>
                <a:sym typeface="Roboto"/>
              </a:rPr>
              <a:t>Audiencia, frecuencia de publicaciones, campañas y calendario de publicaciones, interacciones, hashtags más usados y publicaciones más atractivas.</a:t>
            </a:r>
            <a:endParaRPr i="1" sz="1300">
              <a:solidFill>
                <a:schemeClr val="dk2"/>
              </a:solidFill>
              <a:latin typeface="Roboto"/>
              <a:ea typeface="Roboto"/>
              <a:cs typeface="Roboto"/>
              <a:sym typeface="Roboto"/>
            </a:endParaRPr>
          </a:p>
        </p:txBody>
      </p:sp>
      <p:sp>
        <p:nvSpPr>
          <p:cNvPr id="301" name="Google Shape;301;p53"/>
          <p:cNvSpPr txBox="1"/>
          <p:nvPr>
            <p:ph type="title"/>
          </p:nvPr>
        </p:nvSpPr>
        <p:spPr>
          <a:xfrm>
            <a:off x="453075" y="1930300"/>
            <a:ext cx="4790400" cy="81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Instagram</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pic>
        <p:nvPicPr>
          <p:cNvPr id="306" name="Google Shape;306;p54"/>
          <p:cNvPicPr preferRelativeResize="0"/>
          <p:nvPr/>
        </p:nvPicPr>
        <p:blipFill>
          <a:blip r:embed="rId3">
            <a:alphaModFix/>
          </a:blip>
          <a:stretch>
            <a:fillRect/>
          </a:stretch>
        </p:blipFill>
        <p:spPr>
          <a:xfrm>
            <a:off x="1333500" y="2120625"/>
            <a:ext cx="6477000" cy="2752725"/>
          </a:xfrm>
          <a:prstGeom prst="rect">
            <a:avLst/>
          </a:prstGeom>
          <a:noFill/>
          <a:ln cap="flat" cmpd="sng" w="12700">
            <a:solidFill>
              <a:srgbClr val="000000"/>
            </a:solidFill>
            <a:prstDash val="solid"/>
            <a:miter lim="8000"/>
            <a:headEnd len="sm" w="sm" type="none"/>
            <a:tailEnd len="sm" w="sm" type="none"/>
          </a:ln>
        </p:spPr>
      </p:pic>
      <p:sp>
        <p:nvSpPr>
          <p:cNvPr id="307" name="Google Shape;307;p54"/>
          <p:cNvSpPr txBox="1"/>
          <p:nvPr/>
        </p:nvSpPr>
        <p:spPr>
          <a:xfrm>
            <a:off x="208750" y="0"/>
            <a:ext cx="8851800" cy="2022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500" u="sng">
                <a:latin typeface="EB Garamond"/>
                <a:ea typeface="EB Garamond"/>
                <a:cs typeface="EB Garamond"/>
                <a:sym typeface="EB Garamond"/>
              </a:rPr>
              <a:t>Instagram: “Seguidores” de la página:</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El número de seguidores de Tiendanimal en Instagram ha experimentado un crecimiento constante a lo largo del tiempo. </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Se observa que Tiendanimal mantiene una participación activa en la plataforma, con picos destacados en períodos significativos, especialmente durante Año Nuevo y Navidad. </a:t>
            </a:r>
            <a:endParaRPr sz="15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Este compromiso impacta directamente en la interacción de los seguidores, que tiende a aumentar durante estas campañas debido a la realización de sorteos, publicaciones sobre rebajas y ofertas.</a:t>
            </a:r>
            <a:endParaRPr sz="1500">
              <a:latin typeface="EB Garamond Medium"/>
              <a:ea typeface="EB Garamond Medium"/>
              <a:cs typeface="EB Garamond Medium"/>
              <a:sym typeface="EB Garamond Medium"/>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id="312" name="Google Shape;312;p55"/>
          <p:cNvPicPr preferRelativeResize="0"/>
          <p:nvPr/>
        </p:nvPicPr>
        <p:blipFill>
          <a:blip r:embed="rId3">
            <a:alphaModFix/>
          </a:blip>
          <a:stretch>
            <a:fillRect/>
          </a:stretch>
        </p:blipFill>
        <p:spPr>
          <a:xfrm>
            <a:off x="1281000" y="2229375"/>
            <a:ext cx="6477000" cy="2095500"/>
          </a:xfrm>
          <a:prstGeom prst="rect">
            <a:avLst/>
          </a:prstGeom>
          <a:noFill/>
          <a:ln cap="flat" cmpd="sng" w="12700">
            <a:solidFill>
              <a:srgbClr val="000000"/>
            </a:solidFill>
            <a:prstDash val="solid"/>
            <a:miter lim="8000"/>
            <a:headEnd len="sm" w="sm" type="none"/>
            <a:tailEnd len="sm" w="sm" type="none"/>
          </a:ln>
        </p:spPr>
      </p:pic>
      <p:sp>
        <p:nvSpPr>
          <p:cNvPr id="313" name="Google Shape;313;p55"/>
          <p:cNvSpPr txBox="1"/>
          <p:nvPr/>
        </p:nvSpPr>
        <p:spPr>
          <a:xfrm>
            <a:off x="304800" y="500550"/>
            <a:ext cx="8429400" cy="1461300"/>
          </a:xfrm>
          <a:prstGeom prst="rect">
            <a:avLst/>
          </a:prstGeom>
          <a:noFill/>
          <a:ln>
            <a:noFill/>
          </a:ln>
        </p:spPr>
        <p:txBody>
          <a:bodyPr anchorCtr="0" anchor="ctr" bIns="91425" lIns="91425" spcFirstLastPara="1" rIns="91425" wrap="square" tIns="91425">
            <a:noAutofit/>
          </a:bodyPr>
          <a:lstStyle/>
          <a:p>
            <a:pPr indent="0" lvl="0" marL="0" rtl="0" algn="l">
              <a:lnSpc>
                <a:spcPct val="138000"/>
              </a:lnSpc>
              <a:spcBef>
                <a:spcPts val="0"/>
              </a:spcBef>
              <a:spcAft>
                <a:spcPts val="0"/>
              </a:spcAft>
              <a:buNone/>
            </a:pPr>
            <a:r>
              <a:rPr b="1" lang="ca" sz="1600" u="sng">
                <a:latin typeface="EB Garamond"/>
                <a:ea typeface="EB Garamond"/>
                <a:cs typeface="EB Garamond"/>
                <a:sym typeface="EB Garamond"/>
              </a:rPr>
              <a:t>Frecuencia de publicaciones: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Se ve que Tiendanimal se ha centrado más en Instagram que en facebook, se ve como se ha aumentado la media de posts por día en comparación con el año anterior.</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Se puede ver que casi el 72,3 % de las publicaciones son de tipo imagen.</a:t>
            </a:r>
            <a:endParaRPr sz="1600">
              <a:latin typeface="EB Garamond Medium"/>
              <a:ea typeface="EB Garamond Medium"/>
              <a:cs typeface="EB Garamond Medium"/>
              <a:sym typeface="EB Garamond Medium"/>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pic>
        <p:nvPicPr>
          <p:cNvPr id="318" name="Google Shape;318;p56"/>
          <p:cNvPicPr preferRelativeResize="0"/>
          <p:nvPr/>
        </p:nvPicPr>
        <p:blipFill>
          <a:blip r:embed="rId3">
            <a:alphaModFix/>
          </a:blip>
          <a:stretch>
            <a:fillRect/>
          </a:stretch>
        </p:blipFill>
        <p:spPr>
          <a:xfrm>
            <a:off x="514600" y="2446850"/>
            <a:ext cx="8114800" cy="2374775"/>
          </a:xfrm>
          <a:prstGeom prst="rect">
            <a:avLst/>
          </a:prstGeom>
          <a:noFill/>
          <a:ln cap="flat" cmpd="sng" w="12700">
            <a:solidFill>
              <a:srgbClr val="000000"/>
            </a:solidFill>
            <a:prstDash val="solid"/>
            <a:miter lim="8000"/>
            <a:headEnd len="sm" w="sm" type="none"/>
            <a:tailEnd len="sm" w="sm" type="none"/>
          </a:ln>
        </p:spPr>
      </p:pic>
      <p:sp>
        <p:nvSpPr>
          <p:cNvPr id="319" name="Google Shape;319;p56"/>
          <p:cNvSpPr txBox="1"/>
          <p:nvPr/>
        </p:nvSpPr>
        <p:spPr>
          <a:xfrm>
            <a:off x="357300" y="272175"/>
            <a:ext cx="8429400" cy="2081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Cuando publican:</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Lo mismo con Facebook, Tiendanimal sigue con su estratégia de publicar más durante la semana, especialmente el martes.</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Podemos ver que el martes es donde hay más interacciones, mientras que los fines de semana son los peores</a:t>
            </a:r>
            <a:endParaRPr sz="1600">
              <a:latin typeface="EB Garamond Medium"/>
              <a:ea typeface="EB Garamond Medium"/>
              <a:cs typeface="EB Garamond Medium"/>
              <a:sym typeface="EB Garamond Medium"/>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pic>
        <p:nvPicPr>
          <p:cNvPr id="324" name="Google Shape;324;p57"/>
          <p:cNvPicPr preferRelativeResize="0"/>
          <p:nvPr/>
        </p:nvPicPr>
        <p:blipFill>
          <a:blip r:embed="rId3">
            <a:alphaModFix/>
          </a:blip>
          <a:stretch>
            <a:fillRect/>
          </a:stretch>
        </p:blipFill>
        <p:spPr>
          <a:xfrm>
            <a:off x="674425" y="2082425"/>
            <a:ext cx="7700951" cy="2729300"/>
          </a:xfrm>
          <a:prstGeom prst="rect">
            <a:avLst/>
          </a:prstGeom>
          <a:noFill/>
          <a:ln cap="flat" cmpd="sng" w="12700">
            <a:solidFill>
              <a:srgbClr val="000000"/>
            </a:solidFill>
            <a:prstDash val="solid"/>
            <a:miter lim="8000"/>
            <a:headEnd len="sm" w="sm" type="none"/>
            <a:tailEnd len="sm" w="sm" type="none"/>
          </a:ln>
        </p:spPr>
      </p:pic>
      <p:sp>
        <p:nvSpPr>
          <p:cNvPr id="325" name="Google Shape;325;p57"/>
          <p:cNvSpPr txBox="1"/>
          <p:nvPr/>
        </p:nvSpPr>
        <p:spPr>
          <a:xfrm>
            <a:off x="304800" y="304800"/>
            <a:ext cx="8440200" cy="1580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Se ve que Tiendanimal tiene relativamente una tendencia de publicación constante, aunque se dedica más durante las campañas importantes. </a:t>
            </a:r>
            <a:endParaRPr sz="1600">
              <a:latin typeface="EB Garamond Medium"/>
              <a:ea typeface="EB Garamond Medium"/>
              <a:cs typeface="EB Garamond Medium"/>
              <a:sym typeface="EB Garamond Medium"/>
            </a:endParaRPr>
          </a:p>
          <a:p>
            <a:pPr indent="-330200" lvl="0" marL="457200" rtl="0" algn="l">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Navidad, Año Nuevo, Black Friday (Noviembre), el resto de picos se pueden explicar con el Tráfico Pagado.</a:t>
            </a:r>
            <a:endParaRPr sz="16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pic>
        <p:nvPicPr>
          <p:cNvPr id="330" name="Google Shape;330;p58"/>
          <p:cNvPicPr preferRelativeResize="0"/>
          <p:nvPr/>
        </p:nvPicPr>
        <p:blipFill>
          <a:blip r:embed="rId3">
            <a:alphaModFix/>
          </a:blip>
          <a:stretch>
            <a:fillRect/>
          </a:stretch>
        </p:blipFill>
        <p:spPr>
          <a:xfrm>
            <a:off x="725325" y="1979275"/>
            <a:ext cx="7693360" cy="2794500"/>
          </a:xfrm>
          <a:prstGeom prst="rect">
            <a:avLst/>
          </a:prstGeom>
          <a:noFill/>
          <a:ln cap="flat" cmpd="sng" w="12700">
            <a:solidFill>
              <a:srgbClr val="000000"/>
            </a:solidFill>
            <a:prstDash val="solid"/>
            <a:miter lim="8000"/>
            <a:headEnd len="sm" w="sm" type="none"/>
            <a:tailEnd len="sm" w="sm" type="none"/>
          </a:ln>
        </p:spPr>
      </p:pic>
      <p:sp>
        <p:nvSpPr>
          <p:cNvPr id="331" name="Google Shape;331;p58"/>
          <p:cNvSpPr txBox="1"/>
          <p:nvPr/>
        </p:nvSpPr>
        <p:spPr>
          <a:xfrm>
            <a:off x="304800" y="304800"/>
            <a:ext cx="8472900" cy="1580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Análisi de interacciones</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a:buChar char="➔"/>
            </a:pPr>
            <a:r>
              <a:rPr lang="ca" sz="1600">
                <a:latin typeface="EB Garamond"/>
                <a:ea typeface="EB Garamond"/>
                <a:cs typeface="EB Garamond"/>
                <a:sym typeface="EB Garamond"/>
              </a:rPr>
              <a:t>Como hemos mencionado anteriormente, las interacciones aumentan muchísimo, durante campañas específicas, Navidad, Año Nuevo, Día del Perro (Agosto), los otros se pueden explicar con el tráfico pagado.</a:t>
            </a:r>
            <a:endParaRPr sz="1600">
              <a:latin typeface="EB Garamond"/>
              <a:ea typeface="EB Garamond"/>
              <a:cs typeface="EB Garamond"/>
              <a:sym typeface="EB Garamon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id="336" name="Google Shape;336;p59"/>
          <p:cNvPicPr preferRelativeResize="0"/>
          <p:nvPr/>
        </p:nvPicPr>
        <p:blipFill>
          <a:blip r:embed="rId3">
            <a:alphaModFix/>
          </a:blip>
          <a:stretch>
            <a:fillRect/>
          </a:stretch>
        </p:blipFill>
        <p:spPr>
          <a:xfrm>
            <a:off x="1333500" y="1113600"/>
            <a:ext cx="6477000" cy="3914775"/>
          </a:xfrm>
          <a:prstGeom prst="rect">
            <a:avLst/>
          </a:prstGeom>
          <a:noFill/>
          <a:ln cap="flat" cmpd="sng" w="12700">
            <a:solidFill>
              <a:srgbClr val="000000"/>
            </a:solidFill>
            <a:prstDash val="solid"/>
            <a:miter lim="8000"/>
            <a:headEnd len="sm" w="sm" type="none"/>
            <a:tailEnd len="sm" w="sm" type="none"/>
          </a:ln>
        </p:spPr>
      </p:pic>
      <p:sp>
        <p:nvSpPr>
          <p:cNvPr id="337" name="Google Shape;337;p59"/>
          <p:cNvSpPr txBox="1"/>
          <p:nvPr/>
        </p:nvSpPr>
        <p:spPr>
          <a:xfrm>
            <a:off x="0" y="0"/>
            <a:ext cx="9144000" cy="1113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Análisi de los hashtags más usados: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Los hashtags más usados suelen ser sobre sorteos, perros, curiosidades, días importantes como (día de la adopción).</a:t>
            </a:r>
            <a:endParaRPr sz="1600">
              <a:latin typeface="EB Garamond Medium"/>
              <a:ea typeface="EB Garamond Medium"/>
              <a:cs typeface="EB Garamond Medium"/>
              <a:sym typeface="EB Garamond Medium"/>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pic>
        <p:nvPicPr>
          <p:cNvPr id="342" name="Google Shape;342;p60"/>
          <p:cNvPicPr preferRelativeResize="0"/>
          <p:nvPr/>
        </p:nvPicPr>
        <p:blipFill>
          <a:blip r:embed="rId3">
            <a:alphaModFix/>
          </a:blip>
          <a:stretch>
            <a:fillRect/>
          </a:stretch>
        </p:blipFill>
        <p:spPr>
          <a:xfrm>
            <a:off x="1333500" y="2044525"/>
            <a:ext cx="6477000" cy="2819400"/>
          </a:xfrm>
          <a:prstGeom prst="rect">
            <a:avLst/>
          </a:prstGeom>
          <a:noFill/>
          <a:ln cap="flat" cmpd="sng" w="12700">
            <a:solidFill>
              <a:srgbClr val="000000"/>
            </a:solidFill>
            <a:prstDash val="solid"/>
            <a:miter lim="8000"/>
            <a:headEnd len="sm" w="sm" type="none"/>
            <a:tailEnd len="sm" w="sm" type="none"/>
          </a:ln>
        </p:spPr>
      </p:pic>
      <p:sp>
        <p:nvSpPr>
          <p:cNvPr id="343" name="Google Shape;343;p60"/>
          <p:cNvSpPr txBox="1"/>
          <p:nvPr/>
        </p:nvSpPr>
        <p:spPr>
          <a:xfrm>
            <a:off x="304800" y="304800"/>
            <a:ext cx="8549100" cy="1537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Análisi del contenido de posts: </a:t>
            </a:r>
            <a:endParaRPr b="1" sz="1600" u="sng">
              <a:latin typeface="EB Garamond"/>
              <a:ea typeface="EB Garamond"/>
              <a:cs typeface="EB Garamond"/>
              <a:sym typeface="EB Garamond"/>
            </a:endParaRPr>
          </a:p>
          <a:p>
            <a:pPr indent="0" lvl="0" marL="0" rtl="0" algn="l">
              <a:lnSpc>
                <a:spcPct val="115000"/>
              </a:lnSpc>
              <a:spcBef>
                <a:spcPts val="0"/>
              </a:spcBef>
              <a:spcAft>
                <a:spcPts val="0"/>
              </a:spcAft>
              <a:buNone/>
            </a:pPr>
            <a:r>
              <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Vemos que el contenido con más interacciones son los sorteos.</a:t>
            </a:r>
            <a:endParaRPr sz="1600">
              <a:latin typeface="EB Garamond Medium"/>
              <a:ea typeface="EB Garamond Medium"/>
              <a:cs typeface="EB Garamond Medium"/>
              <a:sym typeface="EB Garamond Medium"/>
            </a:endParaRPr>
          </a:p>
          <a:p>
            <a:pPr indent="0" lvl="0" marL="0" rtl="0" algn="l">
              <a:spcBef>
                <a:spcPts val="0"/>
              </a:spcBef>
              <a:spcAft>
                <a:spcPts val="0"/>
              </a:spcAft>
              <a:buNone/>
            </a:pPr>
            <a:r>
              <a:rPr lang="ca" sz="1600">
                <a:latin typeface="EB Garamond Medium"/>
                <a:ea typeface="EB Garamond Medium"/>
                <a:cs typeface="EB Garamond Medium"/>
                <a:sym typeface="EB Garamond Medium"/>
              </a:rPr>
              <a:t>Pero también el contenido divertido es muy atractivo para los seguidores, como videos de las mascotas en oficinas, celebrando algo, jugando, etc.</a:t>
            </a:r>
            <a:endParaRPr sz="16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p61"/>
          <p:cNvPicPr preferRelativeResize="0"/>
          <p:nvPr/>
        </p:nvPicPr>
        <p:blipFill rotWithShape="1">
          <a:blip r:embed="rId3">
            <a:alphaModFix/>
          </a:blip>
          <a:srcRect b="5412" l="4106" r="2575" t="2378"/>
          <a:stretch/>
        </p:blipFill>
        <p:spPr>
          <a:xfrm>
            <a:off x="1866200" y="212238"/>
            <a:ext cx="5411599" cy="4719025"/>
          </a:xfrm>
          <a:prstGeom prst="rect">
            <a:avLst/>
          </a:prstGeom>
          <a:noFill/>
          <a:ln cap="flat" cmpd="sng" w="12700">
            <a:solidFill>
              <a:srgbClr val="000000"/>
            </a:solidFill>
            <a:prstDash val="solid"/>
            <a:miter lim="8000"/>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nvSpPr>
        <p:spPr>
          <a:xfrm>
            <a:off x="295775" y="167475"/>
            <a:ext cx="1609500" cy="60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400"/>
              </a:spcAft>
              <a:buNone/>
            </a:pPr>
            <a:r>
              <a:rPr b="1" lang="ca" sz="2700">
                <a:latin typeface="EB Garamond"/>
                <a:ea typeface="EB Garamond"/>
                <a:cs typeface="EB Garamond"/>
                <a:sym typeface="EB Garamond"/>
              </a:rPr>
              <a:t>Tipo A</a:t>
            </a:r>
            <a:endParaRPr sz="2600">
              <a:solidFill>
                <a:schemeClr val="dk2"/>
              </a:solidFill>
              <a:latin typeface="Roboto"/>
              <a:ea typeface="Roboto"/>
              <a:cs typeface="Roboto"/>
              <a:sym typeface="Roboto"/>
            </a:endParaRPr>
          </a:p>
        </p:txBody>
      </p:sp>
      <p:sp>
        <p:nvSpPr>
          <p:cNvPr id="88" name="Google Shape;88;p17"/>
          <p:cNvSpPr txBox="1"/>
          <p:nvPr/>
        </p:nvSpPr>
        <p:spPr>
          <a:xfrm>
            <a:off x="371900" y="1081800"/>
            <a:ext cx="3873300" cy="2979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Para comenzar, es fundamental analizar cuáles son las redes sociales más populares en España. Es importante tener en cuenta que Gatigos es una tienda en línea que opera exclusivamente en el territorio español.</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Según este </a:t>
            </a:r>
            <a:r>
              <a:rPr lang="ca" sz="1600" u="sng">
                <a:solidFill>
                  <a:srgbClr val="1155CC"/>
                </a:solidFill>
                <a:latin typeface="EB Garamond Medium"/>
                <a:ea typeface="EB Garamond Medium"/>
                <a:cs typeface="EB Garamond Medium"/>
                <a:sym typeface="EB Garamond Medium"/>
                <a:hlinkClick r:id="rId3">
                  <a:extLst>
                    <a:ext uri="{A12FA001-AC4F-418D-AE19-62706E023703}">
                      <ahyp:hlinkClr val="tx"/>
                    </a:ext>
                  </a:extLst>
                </a:hlinkClick>
              </a:rPr>
              <a:t>artículo</a:t>
            </a:r>
            <a:r>
              <a:rPr lang="ca" sz="1600">
                <a:latin typeface="EB Garamond Medium"/>
                <a:ea typeface="EB Garamond Medium"/>
                <a:cs typeface="EB Garamond Medium"/>
                <a:sym typeface="EB Garamond Medium"/>
              </a:rPr>
              <a:t>, tenemos este ranking de las redes sociales más utilizadas en España. Y obviamente serán las que usaremos, para llegar fácilmente al mayor número de personas.</a:t>
            </a:r>
            <a:endParaRPr sz="1600">
              <a:latin typeface="EB Garamond Medium"/>
              <a:ea typeface="EB Garamond Medium"/>
              <a:cs typeface="EB Garamond Medium"/>
              <a:sym typeface="EB Garamond Medium"/>
            </a:endParaRPr>
          </a:p>
        </p:txBody>
      </p:sp>
      <p:pic>
        <p:nvPicPr>
          <p:cNvPr id="89" name="Google Shape;89;p17"/>
          <p:cNvPicPr preferRelativeResize="0"/>
          <p:nvPr/>
        </p:nvPicPr>
        <p:blipFill>
          <a:blip r:embed="rId4">
            <a:alphaModFix/>
          </a:blip>
          <a:stretch>
            <a:fillRect/>
          </a:stretch>
        </p:blipFill>
        <p:spPr>
          <a:xfrm>
            <a:off x="4687125" y="1251038"/>
            <a:ext cx="4079675" cy="26414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62"/>
          <p:cNvSpPr txBox="1"/>
          <p:nvPr/>
        </p:nvSpPr>
        <p:spPr>
          <a:xfrm>
            <a:off x="4036500" y="3647200"/>
            <a:ext cx="4567200" cy="101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ca" sz="1300">
                <a:solidFill>
                  <a:schemeClr val="dk2"/>
                </a:solidFill>
                <a:latin typeface="Roboto"/>
                <a:ea typeface="Roboto"/>
                <a:cs typeface="Roboto"/>
                <a:sym typeface="Roboto"/>
              </a:rPr>
              <a:t>Audiencia, frecuencia de publicaciones, campañas y calendario de publicaciones, interacciones, hashtags más usados y publicaciones más atractivas.</a:t>
            </a:r>
            <a:endParaRPr i="1" sz="1300">
              <a:solidFill>
                <a:schemeClr val="dk2"/>
              </a:solidFill>
              <a:latin typeface="Roboto"/>
              <a:ea typeface="Roboto"/>
              <a:cs typeface="Roboto"/>
              <a:sym typeface="Roboto"/>
            </a:endParaRPr>
          </a:p>
        </p:txBody>
      </p:sp>
      <p:sp>
        <p:nvSpPr>
          <p:cNvPr id="354" name="Google Shape;354;p62"/>
          <p:cNvSpPr txBox="1"/>
          <p:nvPr>
            <p:ph type="title"/>
          </p:nvPr>
        </p:nvSpPr>
        <p:spPr>
          <a:xfrm>
            <a:off x="453075" y="1930300"/>
            <a:ext cx="4790400" cy="81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Twitter/X</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pic>
        <p:nvPicPr>
          <p:cNvPr id="359" name="Google Shape;359;p63"/>
          <p:cNvPicPr preferRelativeResize="0"/>
          <p:nvPr/>
        </p:nvPicPr>
        <p:blipFill>
          <a:blip r:embed="rId3">
            <a:alphaModFix/>
          </a:blip>
          <a:stretch>
            <a:fillRect/>
          </a:stretch>
        </p:blipFill>
        <p:spPr>
          <a:xfrm>
            <a:off x="1500800" y="1990150"/>
            <a:ext cx="6477000" cy="2667000"/>
          </a:xfrm>
          <a:prstGeom prst="rect">
            <a:avLst/>
          </a:prstGeom>
          <a:noFill/>
          <a:ln cap="flat" cmpd="sng" w="12700">
            <a:solidFill>
              <a:srgbClr val="000000"/>
            </a:solidFill>
            <a:prstDash val="solid"/>
            <a:miter lim="8000"/>
            <a:headEnd len="sm" w="sm" type="none"/>
            <a:tailEnd len="sm" w="sm" type="none"/>
          </a:ln>
        </p:spPr>
      </p:pic>
      <p:sp>
        <p:nvSpPr>
          <p:cNvPr id="360" name="Google Shape;360;p63"/>
          <p:cNvSpPr txBox="1"/>
          <p:nvPr/>
        </p:nvSpPr>
        <p:spPr>
          <a:xfrm>
            <a:off x="132675" y="537175"/>
            <a:ext cx="8949300" cy="1272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u="sng">
                <a:latin typeface="EB Garamond"/>
                <a:ea typeface="EB Garamond"/>
                <a:cs typeface="EB Garamond"/>
                <a:sym typeface="EB Garamond"/>
              </a:rPr>
              <a:t>Número de seguidores:</a:t>
            </a:r>
            <a:endParaRPr b="1" u="sng">
              <a:latin typeface="EB Garamond"/>
              <a:ea typeface="EB Garamond"/>
              <a:cs typeface="EB Garamond"/>
              <a:sym typeface="EB Garamond"/>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A pesar del buen progreso de Tiendanimal en Facebook e Instagram, no podemos decir lo mismo en Twitter. </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Observamos una drástica disminución en el número de seguidores durante el último año, aunque ha habido una recuperación parcial en los últimos meses. </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Además, Tiendanimal no mantiene una actividad constante en la plataforma, llegando incluso a cesar su actividad durante varias semanas. </a:t>
            </a:r>
            <a:endParaRPr>
              <a:latin typeface="EB Garamond Medium"/>
              <a:ea typeface="EB Garamond Medium"/>
              <a:cs typeface="EB Garamond Medium"/>
              <a:sym typeface="EB Garamond Medium"/>
            </a:endParaRPr>
          </a:p>
          <a:p>
            <a:pPr indent="-317500" lvl="0" marL="457200" rtl="0" algn="l">
              <a:lnSpc>
                <a:spcPct val="115000"/>
              </a:lnSpc>
              <a:spcBef>
                <a:spcPts val="0"/>
              </a:spcBef>
              <a:spcAft>
                <a:spcPts val="0"/>
              </a:spcAft>
              <a:buSzPts val="1400"/>
              <a:buFont typeface="EB Garamond Medium"/>
              <a:buChar char="➔"/>
            </a:pPr>
            <a:r>
              <a:rPr lang="ca">
                <a:latin typeface="EB Garamond Medium"/>
                <a:ea typeface="EB Garamond Medium"/>
                <a:cs typeface="EB Garamond Medium"/>
                <a:sym typeface="EB Garamond Medium"/>
              </a:rPr>
              <a:t>Evidentemente, esta falta de constancia ha afectado las interacciones, las cuales han ido disminuyendo con el tiempo.</a:t>
            </a:r>
            <a:endParaRPr>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t/>
            </a:r>
            <a:endParaRPr>
              <a:latin typeface="EB Garamond Medium"/>
              <a:ea typeface="EB Garamond Medium"/>
              <a:cs typeface="EB Garamond Medium"/>
              <a:sym typeface="EB Garamond Medium"/>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pic>
        <p:nvPicPr>
          <p:cNvPr id="365" name="Google Shape;365;p64"/>
          <p:cNvPicPr preferRelativeResize="0"/>
          <p:nvPr/>
        </p:nvPicPr>
        <p:blipFill>
          <a:blip r:embed="rId3">
            <a:alphaModFix/>
          </a:blip>
          <a:stretch>
            <a:fillRect/>
          </a:stretch>
        </p:blipFill>
        <p:spPr>
          <a:xfrm>
            <a:off x="471525" y="2124900"/>
            <a:ext cx="8204550" cy="2642350"/>
          </a:xfrm>
          <a:prstGeom prst="rect">
            <a:avLst/>
          </a:prstGeom>
          <a:noFill/>
          <a:ln cap="flat" cmpd="sng" w="12700">
            <a:solidFill>
              <a:srgbClr val="000000"/>
            </a:solidFill>
            <a:prstDash val="solid"/>
            <a:miter lim="8000"/>
            <a:headEnd len="sm" w="sm" type="none"/>
            <a:tailEnd len="sm" w="sm" type="none"/>
          </a:ln>
        </p:spPr>
      </p:pic>
      <p:sp>
        <p:nvSpPr>
          <p:cNvPr id="366" name="Google Shape;366;p64"/>
          <p:cNvSpPr txBox="1"/>
          <p:nvPr/>
        </p:nvSpPr>
        <p:spPr>
          <a:xfrm>
            <a:off x="391800" y="217800"/>
            <a:ext cx="8364000" cy="1907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Frecuencia de publicaciones:</a:t>
            </a:r>
            <a:endParaRPr sz="1600" u="sng">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Como hemos explicado anteriormente, Tiendanimal ya no es muy activa en Twitter, teniendo un total de 80 tuits al año.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Podemos ver también que la mayoría de las publicaciones son de tipo fotografía.</a:t>
            </a:r>
            <a:endParaRPr sz="1600">
              <a:latin typeface="EB Garamond Medium"/>
              <a:ea typeface="EB Garamond Medium"/>
              <a:cs typeface="EB Garamond Medium"/>
              <a:sym typeface="EB Garamond Medium"/>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65"/>
          <p:cNvPicPr preferRelativeResize="0"/>
          <p:nvPr/>
        </p:nvPicPr>
        <p:blipFill>
          <a:blip r:embed="rId3">
            <a:alphaModFix/>
          </a:blip>
          <a:stretch>
            <a:fillRect/>
          </a:stretch>
        </p:blipFill>
        <p:spPr>
          <a:xfrm>
            <a:off x="772300" y="2240225"/>
            <a:ext cx="7548711" cy="2653150"/>
          </a:xfrm>
          <a:prstGeom prst="rect">
            <a:avLst/>
          </a:prstGeom>
          <a:noFill/>
          <a:ln cap="flat" cmpd="sng" w="12700">
            <a:solidFill>
              <a:srgbClr val="000000"/>
            </a:solidFill>
            <a:prstDash val="solid"/>
            <a:miter lim="8000"/>
            <a:headEnd len="sm" w="sm" type="none"/>
            <a:tailEnd len="sm" w="sm" type="none"/>
          </a:ln>
        </p:spPr>
      </p:pic>
      <p:sp>
        <p:nvSpPr>
          <p:cNvPr id="372" name="Google Shape;372;p65"/>
          <p:cNvSpPr txBox="1"/>
          <p:nvPr/>
        </p:nvSpPr>
        <p:spPr>
          <a:xfrm>
            <a:off x="304800" y="159125"/>
            <a:ext cx="8483700" cy="2081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Cuando publican:</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La primera observación que podemos hacer es que Tiendanimal no participa activamente en las campañas más importantes.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Sin embargo, estuvo activa durante los meses de marzo a junio. Esto podría explicarse como un esfuerzo por mejorar su perfil en la plataforma, aunque esto no ha dado resultados satisfactorios según se puede observar en el primer gráfico.</a:t>
            </a:r>
            <a:endParaRPr sz="1600">
              <a:latin typeface="EB Garamond Medium"/>
              <a:ea typeface="EB Garamond Medium"/>
              <a:cs typeface="EB Garamond Medium"/>
              <a:sym typeface="EB Garamond Medium"/>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pic>
        <p:nvPicPr>
          <p:cNvPr id="377" name="Google Shape;377;p66"/>
          <p:cNvPicPr preferRelativeResize="0"/>
          <p:nvPr/>
        </p:nvPicPr>
        <p:blipFill>
          <a:blip r:embed="rId3">
            <a:alphaModFix/>
          </a:blip>
          <a:stretch>
            <a:fillRect/>
          </a:stretch>
        </p:blipFill>
        <p:spPr>
          <a:xfrm>
            <a:off x="1225388" y="2305475"/>
            <a:ext cx="6693225" cy="2450900"/>
          </a:xfrm>
          <a:prstGeom prst="rect">
            <a:avLst/>
          </a:prstGeom>
          <a:noFill/>
          <a:ln cap="flat" cmpd="sng" w="12700">
            <a:solidFill>
              <a:srgbClr val="000000"/>
            </a:solidFill>
            <a:prstDash val="solid"/>
            <a:miter lim="8000"/>
            <a:headEnd len="sm" w="sm" type="none"/>
            <a:tailEnd len="sm" w="sm" type="none"/>
          </a:ln>
        </p:spPr>
      </p:pic>
      <p:sp>
        <p:nvSpPr>
          <p:cNvPr id="378" name="Google Shape;378;p66"/>
          <p:cNvSpPr txBox="1"/>
          <p:nvPr/>
        </p:nvSpPr>
        <p:spPr>
          <a:xfrm>
            <a:off x="269175" y="196225"/>
            <a:ext cx="8508600" cy="1950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Análisi de interacciones</a:t>
            </a:r>
            <a:endParaRPr sz="1600">
              <a:latin typeface="EB Garamond Medium"/>
              <a:ea typeface="EB Garamond Medium"/>
              <a:cs typeface="EB Garamond Medium"/>
              <a:sym typeface="EB Garamond Medium"/>
            </a:endParaRPr>
          </a:p>
          <a:p>
            <a:pPr indent="0" lvl="0" marL="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23850" lvl="0" marL="457200" rtl="0" algn="l">
              <a:lnSpc>
                <a:spcPct val="115000"/>
              </a:lnSpc>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La mayoría de las interacciones son me gusta, pero hay una parte importante de “Retuits”. Esto podría ser por uso de X por las empresas para resolver dudas, quejas, consultas, reclamaciones, etc.</a:t>
            </a:r>
            <a:endParaRPr sz="1500">
              <a:latin typeface="EB Garamond Medium"/>
              <a:ea typeface="EB Garamond Medium"/>
              <a:cs typeface="EB Garamond Medium"/>
              <a:sym typeface="EB Garamond Medium"/>
            </a:endParaRPr>
          </a:p>
          <a:p>
            <a:pPr indent="-323850" lvl="0" marL="457200" rtl="0" algn="l">
              <a:spcBef>
                <a:spcPts val="0"/>
              </a:spcBef>
              <a:spcAft>
                <a:spcPts val="0"/>
              </a:spcAft>
              <a:buSzPts val="1500"/>
              <a:buFont typeface="EB Garamond Medium"/>
              <a:buChar char="➔"/>
            </a:pPr>
            <a:r>
              <a:rPr lang="ca" sz="1500">
                <a:latin typeface="EB Garamond Medium"/>
                <a:ea typeface="EB Garamond Medium"/>
                <a:cs typeface="EB Garamond Medium"/>
                <a:sym typeface="EB Garamond Medium"/>
              </a:rPr>
              <a:t>Ya que Tiendanimal no siguió una planificación buena para esta plataforma, y no aprovechó las campañas más comunes, vemos que el progreso de las interacciones es muy aleatorio.</a:t>
            </a:r>
            <a:endParaRPr sz="1700"/>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pic>
        <p:nvPicPr>
          <p:cNvPr id="383" name="Google Shape;383;p67"/>
          <p:cNvPicPr preferRelativeResize="0"/>
          <p:nvPr/>
        </p:nvPicPr>
        <p:blipFill rotWithShape="1">
          <a:blip r:embed="rId3">
            <a:alphaModFix/>
          </a:blip>
          <a:srcRect b="0" l="0" r="0" t="14030"/>
          <a:stretch/>
        </p:blipFill>
        <p:spPr>
          <a:xfrm>
            <a:off x="651125" y="628613"/>
            <a:ext cx="7841750" cy="3886275"/>
          </a:xfrm>
          <a:prstGeom prst="rect">
            <a:avLst/>
          </a:prstGeom>
          <a:noFill/>
          <a:ln cap="flat" cmpd="sng" w="12700">
            <a:solidFill>
              <a:srgbClr val="000000"/>
            </a:solidFill>
            <a:prstDash val="solid"/>
            <a:miter lim="8000"/>
            <a:headEnd len="sm" w="sm" type="none"/>
            <a:tailEnd len="sm" w="sm" type="none"/>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p68"/>
          <p:cNvPicPr preferRelativeResize="0"/>
          <p:nvPr/>
        </p:nvPicPr>
        <p:blipFill>
          <a:blip r:embed="rId3">
            <a:alphaModFix/>
          </a:blip>
          <a:stretch>
            <a:fillRect/>
          </a:stretch>
        </p:blipFill>
        <p:spPr>
          <a:xfrm>
            <a:off x="1333500" y="1537750"/>
            <a:ext cx="6477000" cy="3267075"/>
          </a:xfrm>
          <a:prstGeom prst="rect">
            <a:avLst/>
          </a:prstGeom>
          <a:noFill/>
          <a:ln cap="flat" cmpd="sng" w="12700">
            <a:solidFill>
              <a:srgbClr val="000000"/>
            </a:solidFill>
            <a:prstDash val="solid"/>
            <a:miter lim="8000"/>
            <a:headEnd len="sm" w="sm" type="none"/>
            <a:tailEnd len="sm" w="sm" type="none"/>
          </a:ln>
        </p:spPr>
      </p:pic>
      <p:sp>
        <p:nvSpPr>
          <p:cNvPr id="389" name="Google Shape;389;p68"/>
          <p:cNvSpPr txBox="1"/>
          <p:nvPr/>
        </p:nvSpPr>
        <p:spPr>
          <a:xfrm>
            <a:off x="340950" y="163450"/>
            <a:ext cx="8462100" cy="1374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Hashtags más usados</a:t>
            </a:r>
            <a:endParaRPr b="1" sz="1600" u="sng">
              <a:latin typeface="EB Garamond"/>
              <a:ea typeface="EB Garamond"/>
              <a:cs typeface="EB Garamond"/>
              <a:sym typeface="EB Garamond"/>
            </a:endParaRPr>
          </a:p>
          <a:p>
            <a:pPr indent="0" lvl="0" marL="0" rtl="0" algn="l">
              <a:lnSpc>
                <a:spcPct val="115000"/>
              </a:lnSpc>
              <a:spcBef>
                <a:spcPts val="0"/>
              </a:spcBef>
              <a:spcAft>
                <a:spcPts val="0"/>
              </a:spcAft>
              <a:buNone/>
            </a:pPr>
            <a:r>
              <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Los hashtags más usados suelen ser sobre adopciones, la misma tienda, y temas de salud.</a:t>
            </a:r>
            <a:endParaRPr b="1" sz="1600" u="sng">
              <a:latin typeface="EB Garamond"/>
              <a:ea typeface="EB Garamond"/>
              <a:cs typeface="EB Garamond"/>
              <a:sym typeface="EB Garamon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pic>
        <p:nvPicPr>
          <p:cNvPr id="394" name="Google Shape;394;p69"/>
          <p:cNvPicPr preferRelativeResize="0"/>
          <p:nvPr/>
        </p:nvPicPr>
        <p:blipFill>
          <a:blip r:embed="rId3">
            <a:alphaModFix/>
          </a:blip>
          <a:stretch>
            <a:fillRect/>
          </a:stretch>
        </p:blipFill>
        <p:spPr>
          <a:xfrm>
            <a:off x="1085813" y="1635600"/>
            <a:ext cx="6972375" cy="3229850"/>
          </a:xfrm>
          <a:prstGeom prst="rect">
            <a:avLst/>
          </a:prstGeom>
          <a:noFill/>
          <a:ln cap="flat" cmpd="sng" w="12700">
            <a:solidFill>
              <a:srgbClr val="000000"/>
            </a:solidFill>
            <a:prstDash val="solid"/>
            <a:miter lim="8000"/>
            <a:headEnd len="sm" w="sm" type="none"/>
            <a:tailEnd len="sm" w="sm" type="none"/>
          </a:ln>
        </p:spPr>
      </p:pic>
      <p:sp>
        <p:nvSpPr>
          <p:cNvPr id="395" name="Google Shape;395;p69"/>
          <p:cNvSpPr txBox="1"/>
          <p:nvPr/>
        </p:nvSpPr>
        <p:spPr>
          <a:xfrm>
            <a:off x="214650" y="391800"/>
            <a:ext cx="8418600" cy="1243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ca" sz="1600" u="sng">
                <a:latin typeface="EB Garamond"/>
                <a:ea typeface="EB Garamond"/>
                <a:cs typeface="EB Garamond"/>
                <a:sym typeface="EB Garamond"/>
              </a:rPr>
              <a:t>Análisi del contenido de posts: </a:t>
            </a:r>
            <a:endParaRPr b="1" sz="1600" u="sng">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Medium"/>
              <a:buChar char="➔"/>
            </a:pPr>
            <a:r>
              <a:rPr lang="ca" sz="1600">
                <a:latin typeface="EB Garamond Medium"/>
                <a:ea typeface="EB Garamond Medium"/>
                <a:cs typeface="EB Garamond Medium"/>
                <a:sym typeface="EB Garamond Medium"/>
              </a:rPr>
              <a:t>Gran parte del contenido de las publicaciones en X/Twitter consiste en comunicaciones. Parece que Tiendanimal no considera esta plataforma como una herramienta de atracción, sino más bien como un medio de comunicación entre el cliente y la empresa.</a:t>
            </a:r>
            <a:endParaRPr sz="1600">
              <a:latin typeface="EB Garamond Medium"/>
              <a:ea typeface="EB Garamond Medium"/>
              <a:cs typeface="EB Garamond Medium"/>
              <a:sym typeface="EB Garamond Medium"/>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70"/>
          <p:cNvSpPr txBox="1"/>
          <p:nvPr/>
        </p:nvSpPr>
        <p:spPr>
          <a:xfrm>
            <a:off x="152700" y="1567625"/>
            <a:ext cx="8679600" cy="32631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Recomendaciones Generales</a:t>
            </a:r>
            <a:endParaRPr b="1" sz="1600">
              <a:latin typeface="EB Garamond"/>
              <a:ea typeface="EB Garamond"/>
              <a:cs typeface="EB Garamond"/>
              <a:sym typeface="EB Garamond"/>
            </a:endParaRPr>
          </a:p>
          <a:p>
            <a:pPr indent="-330200" lvl="1" marL="9144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Consistencia y planificación:</a:t>
            </a:r>
            <a:r>
              <a:rPr lang="ca" sz="1600">
                <a:latin typeface="EB Garamond Medium"/>
                <a:ea typeface="EB Garamond Medium"/>
                <a:cs typeface="EB Garamond Medium"/>
                <a:sym typeface="EB Garamond Medium"/>
              </a:rPr>
              <a:t> Mantener una frecuencia de publicación constante en todas las plataformas y planificar las publicaciones alrededor de las campañas clave y eventos relevantes.</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Análisis de datos:</a:t>
            </a:r>
            <a:r>
              <a:rPr lang="ca" sz="1600">
                <a:latin typeface="EB Garamond Medium"/>
                <a:ea typeface="EB Garamond Medium"/>
                <a:cs typeface="EB Garamond Medium"/>
                <a:sym typeface="EB Garamond Medium"/>
              </a:rPr>
              <a:t> Continuamente analizar los datos de interacción y ajustar la estrategia en función de los resultados observados. Identificar qué tipos de contenido y días de la semana generan más interacción y enfocarse en ellos.</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Interacción con la audiencia:</a:t>
            </a:r>
            <a:r>
              <a:rPr lang="ca" sz="1600">
                <a:latin typeface="EB Garamond Medium"/>
                <a:ea typeface="EB Garamond Medium"/>
                <a:cs typeface="EB Garamond Medium"/>
                <a:sym typeface="EB Garamond Medium"/>
              </a:rPr>
              <a:t> Fomentar la participación de los seguidores a través de concursos, sorteos y contenido generado por los usuarios. Responder a comentarios y mensajes para mejorar la relación con los clientes y aumentar la lealtad.</a:t>
            </a:r>
            <a:endParaRPr sz="1600">
              <a:latin typeface="EB Garamond Medium"/>
              <a:ea typeface="EB Garamond Medium"/>
              <a:cs typeface="EB Garamond Medium"/>
              <a:sym typeface="EB Garamond Medium"/>
            </a:endParaRPr>
          </a:p>
          <a:p>
            <a:pPr indent="-330200" lvl="1" marL="914400" rtl="0" algn="l">
              <a:lnSpc>
                <a:spcPct val="115000"/>
              </a:lnSpc>
              <a:spcBef>
                <a:spcPts val="0"/>
              </a:spcBef>
              <a:spcAft>
                <a:spcPts val="0"/>
              </a:spcAft>
              <a:buSzPts val="1600"/>
              <a:buFont typeface="EB Garamond Medium"/>
              <a:buChar char="○"/>
            </a:pPr>
            <a:r>
              <a:rPr b="1" lang="ca" sz="1600">
                <a:latin typeface="EB Garamond"/>
                <a:ea typeface="EB Garamond"/>
                <a:cs typeface="EB Garamond"/>
                <a:sym typeface="EB Garamond"/>
              </a:rPr>
              <a:t>Colaboraciones estratégicas</a:t>
            </a:r>
            <a:r>
              <a:rPr lang="ca" sz="1600">
                <a:latin typeface="EB Garamond Medium"/>
                <a:ea typeface="EB Garamond Medium"/>
                <a:cs typeface="EB Garamond Medium"/>
                <a:sym typeface="EB Garamond Medium"/>
              </a:rPr>
              <a:t>: Colaborar con organizaciones afines como refugios de animales y clínicas veterinarias para ampliar el alcance y mejorar la imagen de la marca.</a:t>
            </a:r>
            <a:endParaRPr sz="1600">
              <a:latin typeface="EB Garamond Medium"/>
              <a:ea typeface="EB Garamond Medium"/>
              <a:cs typeface="EB Garamond Medium"/>
              <a:sym typeface="EB Garamond Medium"/>
            </a:endParaRPr>
          </a:p>
        </p:txBody>
      </p:sp>
      <p:sp>
        <p:nvSpPr>
          <p:cNvPr id="401" name="Google Shape;401;p70"/>
          <p:cNvSpPr txBox="1"/>
          <p:nvPr>
            <p:ph type="title"/>
          </p:nvPr>
        </p:nvSpPr>
        <p:spPr>
          <a:xfrm>
            <a:off x="232200" y="34867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Conclusiones y información valiosa</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71"/>
          <p:cNvSpPr txBox="1"/>
          <p:nvPr/>
        </p:nvSpPr>
        <p:spPr>
          <a:xfrm>
            <a:off x="0" y="250100"/>
            <a:ext cx="3949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Recomendaciones Específicas</a:t>
            </a:r>
            <a:endParaRPr sz="2300" u="sng"/>
          </a:p>
        </p:txBody>
      </p:sp>
      <p:graphicFrame>
        <p:nvGraphicFramePr>
          <p:cNvPr id="407" name="Google Shape;407;p71"/>
          <p:cNvGraphicFramePr/>
          <p:nvPr/>
        </p:nvGraphicFramePr>
        <p:xfrm>
          <a:off x="240775" y="1404938"/>
          <a:ext cx="3000000" cy="3000000"/>
        </p:xfrm>
        <a:graphic>
          <a:graphicData uri="http://schemas.openxmlformats.org/drawingml/2006/table">
            <a:tbl>
              <a:tblPr>
                <a:noFill/>
                <a:tableStyleId>{4D301CFE-A2EB-4CC8-8A13-D8589CA25351}</a:tableStyleId>
              </a:tblPr>
              <a:tblGrid>
                <a:gridCol w="987625"/>
                <a:gridCol w="2664575"/>
                <a:gridCol w="5010225"/>
              </a:tblGrid>
              <a:tr h="3810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Plataforma</a:t>
                      </a:r>
                      <a:endParaRPr b="1" sz="13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Observación</a:t>
                      </a:r>
                      <a:endParaRPr b="1" sz="13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Estrategia</a:t>
                      </a:r>
                      <a:endParaRPr b="1" sz="13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r>
              <a:tr h="657225">
                <a:tc rowSpan="3">
                  <a:txBody>
                    <a:bodyPr/>
                    <a:lstStyle/>
                    <a:p>
                      <a:pPr indent="0" lvl="0" marL="0" rtl="0" algn="ctr">
                        <a:lnSpc>
                          <a:spcPct val="115000"/>
                        </a:lnSpc>
                        <a:spcBef>
                          <a:spcPts val="0"/>
                        </a:spcBef>
                        <a:spcAft>
                          <a:spcPts val="0"/>
                        </a:spcAft>
                        <a:buNone/>
                      </a:pPr>
                      <a:r>
                        <a:rPr b="1" lang="ca" sz="1200"/>
                        <a:t>Facebook</a:t>
                      </a:r>
                      <a:endParaRPr b="1" sz="12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Incremento de seguidores y actividad en grandes campañas</a:t>
                      </a:r>
                      <a:endParaRPr b="1" sz="13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ca" sz="1300">
                          <a:latin typeface="EB Garamond Medium"/>
                          <a:ea typeface="EB Garamond Medium"/>
                          <a:cs typeface="EB Garamond Medium"/>
                          <a:sym typeface="EB Garamond Medium"/>
                        </a:rPr>
                        <a:t>Enfocar esfuerzos en campañas importantes como Navidad, Año Nuevo, Black Friday y días especiales de mascotas. Planificar y ejecutar campañas específicas que generen altos niveles de interacción y aprovechen el interés de la audiencia adulta.</a:t>
                      </a:r>
                      <a:endParaRPr sz="1300">
                        <a:latin typeface="EB Garamond Medium"/>
                        <a:ea typeface="EB Garamond Medium"/>
                        <a:cs typeface="EB Garamond Medium"/>
                        <a:sym typeface="EB Garamond Medium"/>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47700">
                <a:tc vMerge="1"/>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Frecuencia de publicaciones y días de mayor interacción</a:t>
                      </a:r>
                      <a:endParaRPr b="1" sz="13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ca" sz="1300">
                          <a:latin typeface="EB Garamond Medium"/>
                          <a:ea typeface="EB Garamond Medium"/>
                          <a:cs typeface="EB Garamond Medium"/>
                          <a:sym typeface="EB Garamond Medium"/>
                        </a:rPr>
                        <a:t>Publicar de manera consistente durante los días laborales, especialmente los martes, para maximizar la interacción. Evitar publicaciones los domingos debido a la baja interacción.</a:t>
                      </a:r>
                      <a:endParaRPr sz="1300">
                        <a:latin typeface="EB Garamond Medium"/>
                        <a:ea typeface="EB Garamond Medium"/>
                        <a:cs typeface="EB Garamond Medium"/>
                        <a:sym typeface="EB Garamond Medium"/>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47700">
                <a:tc vMerge="1"/>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Tipo de contenido que genera más interacción</a:t>
                      </a:r>
                      <a:endParaRPr b="1" sz="1300">
                        <a:latin typeface="EB Garamond"/>
                        <a:ea typeface="EB Garamond"/>
                        <a:cs typeface="EB Garamond"/>
                        <a:sym typeface="EB Garamond"/>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ca" sz="1300">
                          <a:latin typeface="EB Garamond Medium"/>
                          <a:ea typeface="EB Garamond Medium"/>
                          <a:cs typeface="EB Garamond Medium"/>
                          <a:sym typeface="EB Garamond Medium"/>
                        </a:rPr>
                        <a:t>Publicar imágenes y contenido generado por los usuarios, como fotos de mascotas de los clientes. Además, colaborar con refugios y veterinarias para aumentar el alcance y la participación de la audiencia.</a:t>
                      </a:r>
                      <a:endParaRPr sz="1300">
                        <a:latin typeface="EB Garamond Medium"/>
                        <a:ea typeface="EB Garamond Medium"/>
                        <a:cs typeface="EB Garamond Medium"/>
                        <a:sym typeface="EB Garamond Medium"/>
                      </a:endParaRPr>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graphicFrame>
        <p:nvGraphicFramePr>
          <p:cNvPr id="94" name="Google Shape;94;p18"/>
          <p:cNvGraphicFramePr/>
          <p:nvPr/>
        </p:nvGraphicFramePr>
        <p:xfrm>
          <a:off x="183463" y="155275"/>
          <a:ext cx="3000000" cy="3000000"/>
        </p:xfrm>
        <a:graphic>
          <a:graphicData uri="http://schemas.openxmlformats.org/drawingml/2006/table">
            <a:tbl>
              <a:tblPr>
                <a:noFill/>
                <a:tableStyleId>{4D301CFE-A2EB-4CC8-8A13-D8589CA25351}</a:tableStyleId>
              </a:tblPr>
              <a:tblGrid>
                <a:gridCol w="1094225"/>
                <a:gridCol w="1583125"/>
                <a:gridCol w="6099725"/>
              </a:tblGrid>
              <a:tr h="8590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Red Social</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solidFill>
                      <a:srgbClr val="C9DAF8"/>
                    </a:solidFill>
                  </a:tcPr>
                </a:tc>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Número de Usuarios en España (2023)</a:t>
                      </a:r>
                      <a:endParaRPr b="1" sz="1200">
                        <a:latin typeface="EB Garamond"/>
                        <a:ea typeface="EB Garamond"/>
                        <a:cs typeface="EB Garamond"/>
                        <a:sym typeface="EB Garamond"/>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solidFill>
                      <a:srgbClr val="C9DAF8"/>
                    </a:solidFill>
                  </a:tcPr>
                </a:tc>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Características Clave</a:t>
                      </a:r>
                      <a:endParaRPr b="1" sz="1500">
                        <a:latin typeface="EB Garamond"/>
                        <a:ea typeface="EB Garamond"/>
                        <a:cs typeface="EB Garamond"/>
                        <a:sym typeface="EB Garamond"/>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solidFill>
                      <a:srgbClr val="C9DAF8"/>
                    </a:solidFill>
                  </a:tcPr>
                </a:tc>
              </a:tr>
              <a:tr h="66232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YouTube</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39,7 millones </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Plataforma líder en video. Amplio alcance global. Ideal para crear contenido en video como tutoriales, reseñas y vlogs sobre mascotas.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66232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Instagram</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23,95 millones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Plataforma altamente visual. Ideal para mostrar productos en situaciones cotidianas. Funciones específicas para negocios como Instagram Shopping.</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66232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Facebook</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19,05 millones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Diversidad de formatos de contenido. Amplio alcance demográfico. Anuncios segmentados para llegar a audiencias específicas.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66232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LinkedIn</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19 millones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Red profesional enfocada en conexiones empresariales y networking. Ideal para establecer relaciones con profesionales y empresas relacionadas con el sector de mascotas.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66232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TikTok</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16,7 millones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Enfoque en contenido viral. Audiencia joven y comprometida. Ideal para colaboraciones con influencers y llegar a una nueva generación de usuarios.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66232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Twitter</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11,78 millones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100">
                          <a:latin typeface="EB Garamond Medium"/>
                          <a:ea typeface="EB Garamond Medium"/>
                          <a:cs typeface="EB Garamond Medium"/>
                          <a:sym typeface="EB Garamond Medium"/>
                        </a:rPr>
                        <a:t>Rápida interacción y participación en conversaciones en tiempo real. Uso de hashtags para aumentar la visibilidad. Buen canal para compartir noticias y curiosidades.</a:t>
                      </a:r>
                      <a:endParaRPr sz="11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000000"/>
                      </a:solidFill>
                      <a:prstDash val="solid"/>
                      <a:round/>
                      <a:headEnd len="sm" w="sm" type="none"/>
                      <a:tailEnd len="sm" w="sm" type="none"/>
                    </a:lnB>
                  </a:tcPr>
                </a:tc>
              </a:tr>
            </a:tbl>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graphicFrame>
        <p:nvGraphicFramePr>
          <p:cNvPr id="412" name="Google Shape;412;p72"/>
          <p:cNvGraphicFramePr/>
          <p:nvPr/>
        </p:nvGraphicFramePr>
        <p:xfrm>
          <a:off x="240775" y="1276350"/>
          <a:ext cx="3000000" cy="3000000"/>
        </p:xfrm>
        <a:graphic>
          <a:graphicData uri="http://schemas.openxmlformats.org/drawingml/2006/table">
            <a:tbl>
              <a:tblPr>
                <a:noFill/>
                <a:tableStyleId>{4D301CFE-A2EB-4CC8-8A13-D8589CA25351}</a:tableStyleId>
              </a:tblPr>
              <a:tblGrid>
                <a:gridCol w="987625"/>
                <a:gridCol w="2664575"/>
                <a:gridCol w="5010225"/>
              </a:tblGrid>
              <a:tr h="6477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Plataforma</a:t>
                      </a:r>
                      <a:endParaRPr b="1" sz="1300">
                        <a:latin typeface="EB Garamond"/>
                        <a:ea typeface="EB Garamond"/>
                        <a:cs typeface="EB Garamond"/>
                        <a:sym typeface="EB Garamond"/>
                      </a:endParaRPr>
                    </a:p>
                  </a:txBody>
                  <a:tcPr marT="25400" marB="25400" marR="25400" marL="25400" anchor="ctr">
                    <a:lnL cap="flat" cmpd="sng" w="15250">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15250">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Observación</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15250">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Estrategia</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15250">
                      <a:solidFill>
                        <a:srgbClr val="000000"/>
                      </a:solidFill>
                      <a:prstDash val="solid"/>
                      <a:round/>
                      <a:headEnd len="sm" w="sm" type="none"/>
                      <a:tailEnd len="sm" w="sm" type="none"/>
                    </a:lnR>
                    <a:lnT cap="flat" cmpd="sng" w="15250">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CFE2F3"/>
                    </a:solidFill>
                  </a:tcPr>
                </a:tc>
              </a:tr>
              <a:tr h="647700">
                <a:tc rowSpan="3">
                  <a:txBody>
                    <a:bodyPr/>
                    <a:lstStyle/>
                    <a:p>
                      <a:pPr indent="0" lvl="0" marL="0" rtl="0" algn="ctr">
                        <a:lnSpc>
                          <a:spcPct val="115000"/>
                        </a:lnSpc>
                        <a:spcBef>
                          <a:spcPts val="0"/>
                        </a:spcBef>
                        <a:spcAft>
                          <a:spcPts val="0"/>
                        </a:spcAft>
                        <a:buNone/>
                      </a:pPr>
                      <a:r>
                        <a:rPr b="1" lang="ca" sz="1200"/>
                        <a:t>Instagram</a:t>
                      </a:r>
                      <a:endParaRPr b="1" sz="1200"/>
                    </a:p>
                  </a:txBody>
                  <a:tcPr marT="25400" marB="25400" marR="25400" marL="25400" anchor="ctr">
                    <a:lnL cap="flat" cmpd="sng" w="15250">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Crecimiento constante y picos en campañas</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ca" sz="1300">
                          <a:latin typeface="EB Garamond Medium"/>
                          <a:ea typeface="EB Garamond Medium"/>
                          <a:cs typeface="EB Garamond Medium"/>
                          <a:sym typeface="EB Garamond Medium"/>
                        </a:rPr>
                        <a:t>Mantener una participación activa y aprovechar las campañas estacionales como Navidad y Año Nuevo para realizar sorteos y promociones que aumenten la interacción y el número de seguidores.</a:t>
                      </a:r>
                      <a:endParaRPr sz="1300">
                        <a:latin typeface="EB Garamond Medium"/>
                        <a:ea typeface="EB Garamond Medium"/>
                        <a:cs typeface="EB Garamond Medium"/>
                        <a:sym typeface="EB Garamond Medium"/>
                      </a:endParaRPr>
                    </a:p>
                  </a:txBody>
                  <a:tcPr marT="25400" marB="25400" marR="25400" marL="25400" anchor="ctr">
                    <a:lnL cap="flat" cmpd="sng" w="7625">
                      <a:solidFill>
                        <a:srgbClr val="000000"/>
                      </a:solidFill>
                      <a:prstDash val="solid"/>
                      <a:round/>
                      <a:headEnd len="sm" w="sm" type="none"/>
                      <a:tailEnd len="sm" w="sm" type="none"/>
                    </a:lnL>
                    <a:lnR cap="flat" cmpd="sng" w="15250">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647700">
                <a:tc vMerge="1"/>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Frecuencia y tipo de publicaciones</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ca" sz="1300">
                          <a:latin typeface="EB Garamond Medium"/>
                          <a:ea typeface="EB Garamond Medium"/>
                          <a:cs typeface="EB Garamond Medium"/>
                          <a:sym typeface="EB Garamond Medium"/>
                        </a:rPr>
                        <a:t>Aumentar la frecuencia de publicaciones diarias, enfocándose en imágenes y contenido atractivo como sorteos y videos divertidos de mascotas.</a:t>
                      </a:r>
                      <a:endParaRPr sz="1300">
                        <a:latin typeface="EB Garamond Medium"/>
                        <a:ea typeface="EB Garamond Medium"/>
                        <a:cs typeface="EB Garamond Medium"/>
                        <a:sym typeface="EB Garamond Medium"/>
                      </a:endParaRPr>
                    </a:p>
                  </a:txBody>
                  <a:tcPr marT="25400" marB="25400" marR="25400" marL="25400" anchor="ctr">
                    <a:lnL cap="flat" cmpd="sng" w="7625">
                      <a:solidFill>
                        <a:srgbClr val="000000"/>
                      </a:solidFill>
                      <a:prstDash val="solid"/>
                      <a:round/>
                      <a:headEnd len="sm" w="sm" type="none"/>
                      <a:tailEnd len="sm" w="sm" type="none"/>
                    </a:lnL>
                    <a:lnR cap="flat" cmpd="sng" w="15250">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647700">
                <a:tc vMerge="1"/>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Días de mayor interacción</a:t>
                      </a:r>
                      <a:endParaRPr b="1" sz="13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ca" sz="1300">
                          <a:latin typeface="EB Garamond Medium"/>
                          <a:ea typeface="EB Garamond Medium"/>
                          <a:cs typeface="EB Garamond Medium"/>
                          <a:sym typeface="EB Garamond Medium"/>
                        </a:rPr>
                        <a:t>Publicar principalmente durante los días laborales, especialmente los martes, para maximizar las interacciones, similar a la estrategia en Facebook.</a:t>
                      </a:r>
                      <a:endParaRPr sz="1300">
                        <a:latin typeface="EB Garamond Medium"/>
                        <a:ea typeface="EB Garamond Medium"/>
                        <a:cs typeface="EB Garamond Medium"/>
                        <a:sym typeface="EB Garamond Medium"/>
                      </a:endParaRPr>
                    </a:p>
                  </a:txBody>
                  <a:tcPr marT="25400" marB="25400" marR="25400" marL="25400" anchor="ctr">
                    <a:lnL cap="flat" cmpd="sng" w="7625">
                      <a:solidFill>
                        <a:srgbClr val="000000"/>
                      </a:solidFill>
                      <a:prstDash val="solid"/>
                      <a:round/>
                      <a:headEnd len="sm" w="sm" type="none"/>
                      <a:tailEnd len="sm" w="sm" type="none"/>
                    </a:lnL>
                    <a:lnR cap="flat" cmpd="sng" w="15250">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bl>
          </a:graphicData>
        </a:graphic>
      </p:graphicFrame>
      <p:sp>
        <p:nvSpPr>
          <p:cNvPr id="413" name="Google Shape;413;p72"/>
          <p:cNvSpPr txBox="1"/>
          <p:nvPr/>
        </p:nvSpPr>
        <p:spPr>
          <a:xfrm>
            <a:off x="0" y="250100"/>
            <a:ext cx="3949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Recomendaciones Específicas</a:t>
            </a:r>
            <a:endParaRPr sz="2300" u="sng"/>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graphicFrame>
        <p:nvGraphicFramePr>
          <p:cNvPr id="418" name="Google Shape;418;p73"/>
          <p:cNvGraphicFramePr/>
          <p:nvPr/>
        </p:nvGraphicFramePr>
        <p:xfrm>
          <a:off x="240775" y="1309688"/>
          <a:ext cx="3000000" cy="3000000"/>
        </p:xfrm>
        <a:graphic>
          <a:graphicData uri="http://schemas.openxmlformats.org/drawingml/2006/table">
            <a:tbl>
              <a:tblPr>
                <a:noFill/>
                <a:tableStyleId>{4D301CFE-A2EB-4CC8-8A13-D8589CA25351}</a:tableStyleId>
              </a:tblPr>
              <a:tblGrid>
                <a:gridCol w="987625"/>
                <a:gridCol w="2664575"/>
                <a:gridCol w="5010225"/>
              </a:tblGrid>
              <a:tr h="6477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Plataforma</a:t>
                      </a:r>
                      <a:endParaRPr b="1" sz="1300">
                        <a:latin typeface="EB Garamond"/>
                        <a:ea typeface="EB Garamond"/>
                        <a:cs typeface="EB Garamond"/>
                        <a:sym typeface="EB Garamond"/>
                      </a:endParaRPr>
                    </a:p>
                  </a:txBody>
                  <a:tcPr marT="25400" marB="25400" marR="25400" marL="25400" anchor="ctr">
                    <a:lnL cap="flat" cmpd="sng" w="15250">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15250">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Observación</a:t>
                      </a:r>
                      <a:endParaRPr b="1" sz="1300">
                        <a:latin typeface="EB Garamond"/>
                        <a:ea typeface="EB Garamond"/>
                        <a:cs typeface="EB Garamond"/>
                        <a:sym typeface="EB Garamond"/>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15250">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Estrategia</a:t>
                      </a:r>
                      <a:endParaRPr b="1" sz="1300">
                        <a:latin typeface="EB Garamond"/>
                        <a:ea typeface="EB Garamond"/>
                        <a:cs typeface="EB Garamond"/>
                        <a:sym typeface="EB Garamond"/>
                      </a:endParaRPr>
                    </a:p>
                  </a:txBody>
                  <a:tcPr marT="25400" marB="25400" marR="25400" marL="25400" anchor="ctr">
                    <a:lnL cap="flat" cmpd="sng" w="7625">
                      <a:solidFill>
                        <a:srgbClr val="CCCCCC"/>
                      </a:solidFill>
                      <a:prstDash val="solid"/>
                      <a:round/>
                      <a:headEnd len="sm" w="sm" type="none"/>
                      <a:tailEnd len="sm" w="sm" type="none"/>
                    </a:lnL>
                    <a:lnR cap="flat" cmpd="sng" w="15250">
                      <a:solidFill>
                        <a:srgbClr val="000000"/>
                      </a:solidFill>
                      <a:prstDash val="solid"/>
                      <a:round/>
                      <a:headEnd len="sm" w="sm" type="none"/>
                      <a:tailEnd len="sm" w="sm" type="none"/>
                    </a:lnR>
                    <a:lnT cap="flat" cmpd="sng" w="15250">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solidFill>
                      <a:srgbClr val="CFE2F3"/>
                    </a:solidFill>
                  </a:tcPr>
                </a:tc>
              </a:tr>
              <a:tr h="647700">
                <a:tc rowSpan="3">
                  <a:txBody>
                    <a:bodyPr/>
                    <a:lstStyle/>
                    <a:p>
                      <a:pPr indent="0" lvl="0" marL="0" rtl="0" algn="ctr">
                        <a:lnSpc>
                          <a:spcPct val="115000"/>
                        </a:lnSpc>
                        <a:spcBef>
                          <a:spcPts val="0"/>
                        </a:spcBef>
                        <a:spcAft>
                          <a:spcPts val="0"/>
                        </a:spcAft>
                        <a:buNone/>
                      </a:pPr>
                      <a:r>
                        <a:rPr b="1" lang="ca" sz="1200"/>
                        <a:t>Twitter</a:t>
                      </a:r>
                      <a:endParaRPr b="1" sz="1200"/>
                    </a:p>
                  </a:txBody>
                  <a:tcPr marT="25400" marB="25400" marR="25400" marL="25400" anchor="ctr">
                    <a:lnL cap="flat" cmpd="sng" w="15250">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15250">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Menor actividad y número de seguidores</a:t>
                      </a:r>
                      <a:endParaRPr b="1" sz="1300">
                        <a:latin typeface="EB Garamond"/>
                        <a:ea typeface="EB Garamond"/>
                        <a:cs typeface="EB Garamond"/>
                        <a:sym typeface="EB Garamond"/>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ca" sz="1300">
                          <a:latin typeface="EB Garamond Medium"/>
                          <a:ea typeface="EB Garamond Medium"/>
                          <a:cs typeface="EB Garamond Medium"/>
                          <a:sym typeface="EB Garamond Medium"/>
                        </a:rPr>
                        <a:t>Incrementar la actividad en Twitter con una frecuencia de publicaciones más constante. Participar en campañas importantes y eventos para aumentar la visibilidad y el número de seguidores.</a:t>
                      </a:r>
                      <a:endParaRPr sz="13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15250">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647700">
                <a:tc vMerge="1"/>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Tipo de interacciones y contenido</a:t>
                      </a:r>
                      <a:endParaRPr b="1" sz="1300">
                        <a:latin typeface="EB Garamond"/>
                        <a:ea typeface="EB Garamond"/>
                        <a:cs typeface="EB Garamond"/>
                        <a:sym typeface="EB Garamond"/>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ca" sz="1300">
                          <a:latin typeface="EB Garamond Medium"/>
                          <a:ea typeface="EB Garamond Medium"/>
                          <a:cs typeface="EB Garamond Medium"/>
                          <a:sym typeface="EB Garamond Medium"/>
                        </a:rPr>
                        <a:t>Publicar contenido más variado y atractivo que no solo se enfoque en la comunicación, sino también en atraer y mantener la atención de los seguidores. Incluir más imágenes y contenido interactivo.</a:t>
                      </a:r>
                      <a:endParaRPr sz="13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15250">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581025">
                <a:tc vMerge="1"/>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Uso de hashtags</a:t>
                      </a:r>
                      <a:endParaRPr b="1" sz="1300">
                        <a:latin typeface="EB Garamond"/>
                        <a:ea typeface="EB Garamond"/>
                        <a:cs typeface="EB Garamond"/>
                        <a:sym typeface="EB Garamond"/>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15250">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ca" sz="1300">
                          <a:latin typeface="EB Garamond Medium"/>
                          <a:ea typeface="EB Garamond Medium"/>
                          <a:cs typeface="EB Garamond Medium"/>
                          <a:sym typeface="EB Garamond Medium"/>
                        </a:rPr>
                        <a:t>Utilizar hashtags relevantes y populares sobre adopciones, salud de mascotas y promociones para aumentar el alcance de las publicaciones.</a:t>
                      </a:r>
                      <a:endParaRPr sz="13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15250">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15250">
                      <a:solidFill>
                        <a:srgbClr val="000000"/>
                      </a:solidFill>
                      <a:prstDash val="solid"/>
                      <a:round/>
                      <a:headEnd len="sm" w="sm" type="none"/>
                      <a:tailEnd len="sm" w="sm" type="none"/>
                    </a:lnB>
                  </a:tcPr>
                </a:tc>
              </a:tr>
            </a:tbl>
          </a:graphicData>
        </a:graphic>
      </p:graphicFrame>
      <p:sp>
        <p:nvSpPr>
          <p:cNvPr id="419" name="Google Shape;419;p73"/>
          <p:cNvSpPr txBox="1"/>
          <p:nvPr/>
        </p:nvSpPr>
        <p:spPr>
          <a:xfrm>
            <a:off x="0" y="250100"/>
            <a:ext cx="3949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Recomendaciones Específicas</a:t>
            </a:r>
            <a:endParaRPr sz="2300" u="sng"/>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74"/>
          <p:cNvSpPr txBox="1"/>
          <p:nvPr>
            <p:ph type="title"/>
          </p:nvPr>
        </p:nvSpPr>
        <p:spPr>
          <a:xfrm>
            <a:off x="311675" y="1804525"/>
            <a:ext cx="7486800" cy="15612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t/>
            </a:r>
            <a:endParaRPr sz="1900">
              <a:solidFill>
                <a:srgbClr val="002F4A"/>
              </a:solidFill>
            </a:endParaRPr>
          </a:p>
          <a:p>
            <a:pPr indent="0" lvl="0" marL="0" rtl="0" algn="l">
              <a:lnSpc>
                <a:spcPct val="115000"/>
              </a:lnSpc>
              <a:spcBef>
                <a:spcPts val="0"/>
              </a:spcBef>
              <a:spcAft>
                <a:spcPts val="0"/>
              </a:spcAft>
              <a:buNone/>
            </a:pPr>
            <a:r>
              <a:t/>
            </a:r>
            <a:endParaRPr b="1" sz="2677">
              <a:solidFill>
                <a:srgbClr val="002F4A"/>
              </a:solidFill>
            </a:endParaRPr>
          </a:p>
          <a:p>
            <a:pPr indent="0" lvl="0" marL="0" rtl="0" algn="l">
              <a:lnSpc>
                <a:spcPct val="115000"/>
              </a:lnSpc>
              <a:spcBef>
                <a:spcPts val="0"/>
              </a:spcBef>
              <a:spcAft>
                <a:spcPts val="0"/>
              </a:spcAft>
              <a:buNone/>
            </a:pPr>
            <a:r>
              <a:rPr lang="ca" sz="4788">
                <a:solidFill>
                  <a:srgbClr val="002F4A"/>
                </a:solidFill>
                <a:latin typeface="Merriweather Black"/>
                <a:ea typeface="Merriweather Black"/>
                <a:cs typeface="Merriweather Black"/>
                <a:sym typeface="Merriweather Black"/>
              </a:rPr>
              <a:t>Implementación táctica en redes sociales</a:t>
            </a:r>
            <a:endParaRPr sz="4788">
              <a:solidFill>
                <a:srgbClr val="002F4A"/>
              </a:solidFill>
              <a:latin typeface="Merriweather Black"/>
              <a:ea typeface="Merriweather Black"/>
              <a:cs typeface="Merriweather Black"/>
              <a:sym typeface="Merriweather Black"/>
            </a:endParaRPr>
          </a:p>
          <a:p>
            <a:pPr indent="0" lvl="0" marL="0" rtl="0" algn="l">
              <a:spcBef>
                <a:spcPts val="0"/>
              </a:spcBef>
              <a:spcAft>
                <a:spcPts val="0"/>
              </a:spcAft>
              <a:buNone/>
            </a:pPr>
            <a:r>
              <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75"/>
          <p:cNvSpPr txBox="1"/>
          <p:nvPr>
            <p:ph type="title"/>
          </p:nvPr>
        </p:nvSpPr>
        <p:spPr>
          <a:xfrm>
            <a:off x="421200" y="1417700"/>
            <a:ext cx="8301600" cy="170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Socializar la web </a:t>
            </a:r>
            <a:endParaRPr sz="5200">
              <a:latin typeface="Merriweather Black"/>
              <a:ea typeface="Merriweather Black"/>
              <a:cs typeface="Merriweather Black"/>
              <a:sym typeface="Merriweather Black"/>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pic>
        <p:nvPicPr>
          <p:cNvPr id="434" name="Google Shape;434;p76"/>
          <p:cNvPicPr preferRelativeResize="0"/>
          <p:nvPr/>
        </p:nvPicPr>
        <p:blipFill rotWithShape="1">
          <a:blip r:embed="rId3">
            <a:alphaModFix/>
          </a:blip>
          <a:srcRect b="89421" l="0" r="0" t="1438"/>
          <a:stretch/>
        </p:blipFill>
        <p:spPr>
          <a:xfrm>
            <a:off x="1382575" y="2205925"/>
            <a:ext cx="6477000" cy="838200"/>
          </a:xfrm>
          <a:prstGeom prst="rect">
            <a:avLst/>
          </a:prstGeom>
          <a:noFill/>
          <a:ln>
            <a:noFill/>
          </a:ln>
        </p:spPr>
      </p:pic>
      <p:sp>
        <p:nvSpPr>
          <p:cNvPr id="435" name="Google Shape;435;p76"/>
          <p:cNvSpPr txBox="1"/>
          <p:nvPr/>
        </p:nvSpPr>
        <p:spPr>
          <a:xfrm>
            <a:off x="0" y="250100"/>
            <a:ext cx="3949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Banner</a:t>
            </a:r>
            <a:endParaRPr sz="2300" u="sng"/>
          </a:p>
        </p:txBody>
      </p:sp>
      <p:sp>
        <p:nvSpPr>
          <p:cNvPr id="436" name="Google Shape;436;p76"/>
          <p:cNvSpPr txBox="1"/>
          <p:nvPr/>
        </p:nvSpPr>
        <p:spPr>
          <a:xfrm>
            <a:off x="2470050" y="1113950"/>
            <a:ext cx="2489400" cy="6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
        <p:nvSpPr>
          <p:cNvPr id="437" name="Google Shape;437;p76"/>
          <p:cNvSpPr txBox="1"/>
          <p:nvPr/>
        </p:nvSpPr>
        <p:spPr>
          <a:xfrm>
            <a:off x="281275" y="908950"/>
            <a:ext cx="8679600" cy="7143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Esta ubicación es estratégica ya que no sobrecarga la sección con información adicional ni opciones que puedan desviar al cliente de su objetivo principal: realizar una compra.</a:t>
            </a:r>
            <a:endParaRPr sz="1600">
              <a:latin typeface="EB Garamond Medium"/>
              <a:ea typeface="EB Garamond Medium"/>
              <a:cs typeface="EB Garamond Medium"/>
              <a:sym typeface="EB Garamond Medium"/>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pic>
        <p:nvPicPr>
          <p:cNvPr id="442" name="Google Shape;442;p77"/>
          <p:cNvPicPr preferRelativeResize="0"/>
          <p:nvPr/>
        </p:nvPicPr>
        <p:blipFill rotWithShape="1">
          <a:blip r:embed="rId3">
            <a:alphaModFix/>
          </a:blip>
          <a:srcRect b="5155" l="1878" r="6031" t="41199"/>
          <a:stretch/>
        </p:blipFill>
        <p:spPr>
          <a:xfrm>
            <a:off x="595350" y="913000"/>
            <a:ext cx="4882000" cy="4032774"/>
          </a:xfrm>
          <a:prstGeom prst="rect">
            <a:avLst/>
          </a:prstGeom>
          <a:noFill/>
          <a:ln>
            <a:noFill/>
          </a:ln>
        </p:spPr>
      </p:pic>
      <p:sp>
        <p:nvSpPr>
          <p:cNvPr id="443" name="Google Shape;443;p77"/>
          <p:cNvSpPr txBox="1"/>
          <p:nvPr/>
        </p:nvSpPr>
        <p:spPr>
          <a:xfrm>
            <a:off x="0" y="250100"/>
            <a:ext cx="3949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Catálogo de productos</a:t>
            </a:r>
            <a:endParaRPr sz="2300" u="sng"/>
          </a:p>
        </p:txBody>
      </p:sp>
      <p:sp>
        <p:nvSpPr>
          <p:cNvPr id="444" name="Google Shape;444;p77"/>
          <p:cNvSpPr txBox="1"/>
          <p:nvPr/>
        </p:nvSpPr>
        <p:spPr>
          <a:xfrm>
            <a:off x="5560025" y="515400"/>
            <a:ext cx="3381600" cy="41127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Reseñas y Testimonios: Al listar nuestros productos, incluimos el promedio de calificaciones y los comentarios de usuarios que han compartido el producto en redes sociales o han dejado una review</a:t>
            </a:r>
            <a:endParaRPr b="1" sz="1600">
              <a:latin typeface="EB Garamond"/>
              <a:ea typeface="EB Garamond"/>
              <a:cs typeface="EB Garamond"/>
              <a:sym typeface="EB Garamond"/>
            </a:endParaRPr>
          </a:p>
          <a:p>
            <a:pPr indent="0" lvl="0" marL="457200" rtl="0" algn="l">
              <a:lnSpc>
                <a:spcPct val="115000"/>
              </a:lnSpc>
              <a:spcBef>
                <a:spcPts val="0"/>
              </a:spcBef>
              <a:spcAft>
                <a:spcPts val="0"/>
              </a:spcAft>
              <a:buNone/>
            </a:pPr>
            <a:r>
              <a:t/>
            </a:r>
            <a:endParaRPr b="1" sz="1600">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a:buChar char="●"/>
            </a:pPr>
            <a:r>
              <a:rPr b="1" lang="ca" sz="1600">
                <a:latin typeface="EB Garamond"/>
                <a:ea typeface="EB Garamond"/>
                <a:cs typeface="EB Garamond"/>
                <a:sym typeface="EB Garamond"/>
              </a:rPr>
              <a:t>Calificaciones Promediadas: Mostraremos claramente el promedio de las calificaciones en formato de estrellas junto con el resumen de los comentarios más relevantes. </a:t>
            </a:r>
            <a:endParaRPr b="1" sz="1600">
              <a:latin typeface="EB Garamond"/>
              <a:ea typeface="EB Garamond"/>
              <a:cs typeface="EB Garamond"/>
              <a:sym typeface="EB Garamond"/>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78"/>
          <p:cNvSpPr txBox="1"/>
          <p:nvPr/>
        </p:nvSpPr>
        <p:spPr>
          <a:xfrm>
            <a:off x="0" y="250100"/>
            <a:ext cx="3949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Compartir</a:t>
            </a:r>
            <a:endParaRPr sz="2300" u="sng"/>
          </a:p>
        </p:txBody>
      </p:sp>
      <p:pic>
        <p:nvPicPr>
          <p:cNvPr id="450" name="Google Shape;450;p78"/>
          <p:cNvPicPr preferRelativeResize="0"/>
          <p:nvPr/>
        </p:nvPicPr>
        <p:blipFill rotWithShape="1">
          <a:blip r:embed="rId3">
            <a:alphaModFix/>
          </a:blip>
          <a:srcRect b="9138" l="0" r="0" t="1351"/>
          <a:stretch/>
        </p:blipFill>
        <p:spPr>
          <a:xfrm>
            <a:off x="1771800" y="780825"/>
            <a:ext cx="3208350" cy="4067050"/>
          </a:xfrm>
          <a:prstGeom prst="rect">
            <a:avLst/>
          </a:prstGeom>
          <a:noFill/>
          <a:ln>
            <a:noFill/>
          </a:ln>
        </p:spPr>
      </p:pic>
      <p:sp>
        <p:nvSpPr>
          <p:cNvPr id="451" name="Google Shape;451;p78"/>
          <p:cNvSpPr txBox="1"/>
          <p:nvPr/>
        </p:nvSpPr>
        <p:spPr>
          <a:xfrm>
            <a:off x="377775" y="1181750"/>
            <a:ext cx="2547600" cy="231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
        <p:nvSpPr>
          <p:cNvPr id="452" name="Google Shape;452;p78"/>
          <p:cNvSpPr txBox="1"/>
          <p:nvPr/>
        </p:nvSpPr>
        <p:spPr>
          <a:xfrm>
            <a:off x="5482550" y="1081800"/>
            <a:ext cx="3381600" cy="2979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b="1" lang="ca" sz="1600">
                <a:latin typeface="EB Garamond"/>
                <a:ea typeface="EB Garamond"/>
                <a:cs typeface="EB Garamond"/>
                <a:sym typeface="EB Garamond"/>
              </a:rPr>
              <a:t>Este es un momento crucial, ya que hemos alcanzado nuestro objetivo principal: obtener una venta. </a:t>
            </a:r>
            <a:endParaRPr b="1" sz="1600">
              <a:latin typeface="EB Garamond"/>
              <a:ea typeface="EB Garamond"/>
              <a:cs typeface="EB Garamond"/>
              <a:sym typeface="EB Garamond"/>
            </a:endParaRPr>
          </a:p>
          <a:p>
            <a:pPr indent="0" lvl="0" marL="457200" rtl="0" algn="l">
              <a:lnSpc>
                <a:spcPct val="115000"/>
              </a:lnSpc>
              <a:spcBef>
                <a:spcPts val="0"/>
              </a:spcBef>
              <a:spcAft>
                <a:spcPts val="0"/>
              </a:spcAft>
              <a:buNone/>
            </a:pPr>
            <a:r>
              <a:t/>
            </a:r>
            <a:endParaRPr b="1" sz="1600">
              <a:latin typeface="EB Garamond"/>
              <a:ea typeface="EB Garamond"/>
              <a:cs typeface="EB Garamond"/>
              <a:sym typeface="EB Garamond"/>
            </a:endParaRPr>
          </a:p>
          <a:p>
            <a:pPr indent="0" lvl="0" marL="457200" rtl="0" algn="l">
              <a:lnSpc>
                <a:spcPct val="115000"/>
              </a:lnSpc>
              <a:spcBef>
                <a:spcPts val="0"/>
              </a:spcBef>
              <a:spcAft>
                <a:spcPts val="0"/>
              </a:spcAft>
              <a:buNone/>
            </a:pPr>
            <a:r>
              <a:rPr b="1" lang="ca" sz="1600">
                <a:latin typeface="EB Garamond"/>
                <a:ea typeface="EB Garamond"/>
                <a:cs typeface="EB Garamond"/>
                <a:sym typeface="EB Garamond"/>
              </a:rPr>
              <a:t>Aprovechar los segundos posteriores a la compra es clave para mantener al usuario en el sitio y fomentar que comparta su experiencia.</a:t>
            </a:r>
            <a:endParaRPr b="1" sz="1600">
              <a:latin typeface="EB Garamond"/>
              <a:ea typeface="EB Garamond"/>
              <a:cs typeface="EB Garamond"/>
              <a:sym typeface="EB Garamond"/>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pic>
        <p:nvPicPr>
          <p:cNvPr id="457" name="Google Shape;457;p79"/>
          <p:cNvPicPr preferRelativeResize="0"/>
          <p:nvPr/>
        </p:nvPicPr>
        <p:blipFill rotWithShape="1">
          <a:blip r:embed="rId3">
            <a:alphaModFix/>
          </a:blip>
          <a:srcRect b="46210" l="0" r="0" t="0"/>
          <a:stretch/>
        </p:blipFill>
        <p:spPr>
          <a:xfrm>
            <a:off x="2047288" y="648513"/>
            <a:ext cx="5049425" cy="3846475"/>
          </a:xfrm>
          <a:prstGeom prst="rect">
            <a:avLst/>
          </a:prstGeom>
          <a:noFill/>
          <a:ln>
            <a:noFill/>
          </a:ln>
        </p:spPr>
      </p:pic>
      <p:sp>
        <p:nvSpPr>
          <p:cNvPr id="458" name="Google Shape;458;p79"/>
          <p:cNvSpPr txBox="1"/>
          <p:nvPr/>
        </p:nvSpPr>
        <p:spPr>
          <a:xfrm>
            <a:off x="0" y="250100"/>
            <a:ext cx="3949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Compartir</a:t>
            </a:r>
            <a:endParaRPr sz="2300" u="sng"/>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pic>
        <p:nvPicPr>
          <p:cNvPr id="463" name="Google Shape;463;p80"/>
          <p:cNvPicPr preferRelativeResize="0"/>
          <p:nvPr/>
        </p:nvPicPr>
        <p:blipFill rotWithShape="1">
          <a:blip r:embed="rId3">
            <a:alphaModFix/>
          </a:blip>
          <a:srcRect b="59397" l="0" r="0" t="0"/>
          <a:stretch/>
        </p:blipFill>
        <p:spPr>
          <a:xfrm>
            <a:off x="1333500" y="709613"/>
            <a:ext cx="6477000" cy="3724275"/>
          </a:xfrm>
          <a:prstGeom prst="rect">
            <a:avLst/>
          </a:prstGeom>
          <a:noFill/>
          <a:ln>
            <a:noFill/>
          </a:ln>
        </p:spPr>
      </p:pic>
      <p:sp>
        <p:nvSpPr>
          <p:cNvPr id="464" name="Google Shape;464;p80"/>
          <p:cNvSpPr txBox="1"/>
          <p:nvPr/>
        </p:nvSpPr>
        <p:spPr>
          <a:xfrm>
            <a:off x="0" y="250100"/>
            <a:ext cx="3949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Compartir</a:t>
            </a:r>
            <a:endParaRPr sz="2300" u="sng"/>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81"/>
          <p:cNvSpPr txBox="1"/>
          <p:nvPr/>
        </p:nvSpPr>
        <p:spPr>
          <a:xfrm>
            <a:off x="0" y="250100"/>
            <a:ext cx="3949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Ecommerce integrado</a:t>
            </a:r>
            <a:endParaRPr sz="2300" u="sng"/>
          </a:p>
        </p:txBody>
      </p:sp>
      <p:pic>
        <p:nvPicPr>
          <p:cNvPr id="470" name="Google Shape;470;p81"/>
          <p:cNvPicPr preferRelativeResize="0"/>
          <p:nvPr/>
        </p:nvPicPr>
        <p:blipFill>
          <a:blip r:embed="rId3">
            <a:alphaModFix/>
          </a:blip>
          <a:stretch>
            <a:fillRect/>
          </a:stretch>
        </p:blipFill>
        <p:spPr>
          <a:xfrm>
            <a:off x="2770325" y="218300"/>
            <a:ext cx="571500" cy="571500"/>
          </a:xfrm>
          <a:prstGeom prst="rect">
            <a:avLst/>
          </a:prstGeom>
          <a:noFill/>
          <a:ln>
            <a:noFill/>
          </a:ln>
        </p:spPr>
      </p:pic>
      <p:sp>
        <p:nvSpPr>
          <p:cNvPr id="471" name="Google Shape;471;p81"/>
          <p:cNvSpPr txBox="1"/>
          <p:nvPr/>
        </p:nvSpPr>
        <p:spPr>
          <a:xfrm>
            <a:off x="116225" y="1672675"/>
            <a:ext cx="4862700" cy="23427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b="1" lang="ca" sz="1800">
                <a:latin typeface="EB Garamond"/>
                <a:ea typeface="EB Garamond"/>
                <a:cs typeface="EB Garamond"/>
                <a:sym typeface="EB Garamond"/>
              </a:rPr>
              <a:t>Objetivo:</a:t>
            </a:r>
            <a:endParaRPr b="1" sz="1800">
              <a:latin typeface="EB Garamond"/>
              <a:ea typeface="EB Garamond"/>
              <a:cs typeface="EB Garamond"/>
              <a:sym typeface="EB Garamond"/>
            </a:endParaRPr>
          </a:p>
          <a:p>
            <a:pPr indent="0" lvl="0" marL="457200" rtl="0" algn="l">
              <a:lnSpc>
                <a:spcPct val="115000"/>
              </a:lnSpc>
              <a:spcBef>
                <a:spcPts val="0"/>
              </a:spcBef>
              <a:spcAft>
                <a:spcPts val="0"/>
              </a:spcAft>
              <a:buNone/>
            </a:pPr>
            <a:r>
              <a:rPr lang="ca" sz="1800">
                <a:latin typeface="EB Garamond Medium"/>
                <a:ea typeface="EB Garamond Medium"/>
                <a:cs typeface="EB Garamond Medium"/>
                <a:sym typeface="EB Garamond Medium"/>
              </a:rPr>
              <a:t>Aprovechar la funcionalidad de la tienda en Instagram para aumentar las ventas de nuestros productos, facilitando el acceso al </a:t>
            </a:r>
            <a:r>
              <a:rPr lang="ca" sz="1800">
                <a:latin typeface="EB Garamond Medium"/>
                <a:ea typeface="EB Garamond Medium"/>
                <a:cs typeface="EB Garamond Medium"/>
                <a:sym typeface="EB Garamond Medium"/>
              </a:rPr>
              <a:t>catálogo</a:t>
            </a:r>
            <a:r>
              <a:rPr lang="ca" sz="1800">
                <a:latin typeface="EB Garamond Medium"/>
                <a:ea typeface="EB Garamond Medium"/>
                <a:cs typeface="EB Garamond Medium"/>
                <a:sym typeface="EB Garamond Medium"/>
              </a:rPr>
              <a:t> de productos desde la plataforma social.</a:t>
            </a:r>
            <a:endParaRPr sz="1800">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t/>
            </a:r>
            <a:endParaRPr b="1" sz="1600">
              <a:latin typeface="EB Garamond"/>
              <a:ea typeface="EB Garamond"/>
              <a:cs typeface="EB Garamond"/>
              <a:sym typeface="EB Garamond"/>
            </a:endParaRPr>
          </a:p>
        </p:txBody>
      </p:sp>
      <p:pic>
        <p:nvPicPr>
          <p:cNvPr id="472" name="Google Shape;472;p81"/>
          <p:cNvPicPr preferRelativeResize="0"/>
          <p:nvPr/>
        </p:nvPicPr>
        <p:blipFill rotWithShape="1">
          <a:blip r:embed="rId4">
            <a:alphaModFix/>
          </a:blip>
          <a:srcRect b="21674" l="33580" r="28194" t="24474"/>
          <a:stretch/>
        </p:blipFill>
        <p:spPr>
          <a:xfrm>
            <a:off x="5928100" y="197713"/>
            <a:ext cx="2382851" cy="474807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nvSpPr>
        <p:spPr>
          <a:xfrm>
            <a:off x="295775" y="167475"/>
            <a:ext cx="1609500" cy="60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400"/>
              </a:spcAft>
              <a:buNone/>
            </a:pPr>
            <a:r>
              <a:rPr b="1" lang="ca" sz="2700">
                <a:latin typeface="EB Garamond"/>
                <a:ea typeface="EB Garamond"/>
                <a:cs typeface="EB Garamond"/>
                <a:sym typeface="EB Garamond"/>
              </a:rPr>
              <a:t>Tipo B</a:t>
            </a:r>
            <a:endParaRPr sz="2600">
              <a:solidFill>
                <a:schemeClr val="dk2"/>
              </a:solidFill>
              <a:latin typeface="Roboto"/>
              <a:ea typeface="Roboto"/>
              <a:cs typeface="Roboto"/>
              <a:sym typeface="Roboto"/>
            </a:endParaRPr>
          </a:p>
        </p:txBody>
      </p:sp>
      <p:sp>
        <p:nvSpPr>
          <p:cNvPr id="100" name="Google Shape;100;p19"/>
          <p:cNvSpPr txBox="1"/>
          <p:nvPr/>
        </p:nvSpPr>
        <p:spPr>
          <a:xfrm>
            <a:off x="221275" y="1365000"/>
            <a:ext cx="3521700" cy="2979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ca" sz="1600">
                <a:latin typeface="EB Garamond Medium"/>
                <a:ea typeface="EB Garamond Medium"/>
                <a:cs typeface="EB Garamond Medium"/>
                <a:sym typeface="EB Garamond Medium"/>
              </a:rPr>
              <a:t>Aunque Forocoches sea el foro más grande en español, al investigar se ve que no hay secciones ni grupos con enfoque a mascotas, mientras que Menéame (el segundo foro en la lista) tiene comunidades sobre mascotas pero suelen ser muy inactivos, y com menos de 200 miembros, cuando hay grupos en Facebook que pueden llegar a miles de usuarios.</a:t>
            </a:r>
            <a:endParaRPr sz="1600"/>
          </a:p>
        </p:txBody>
      </p:sp>
      <p:pic>
        <p:nvPicPr>
          <p:cNvPr id="101" name="Google Shape;101;p19"/>
          <p:cNvPicPr preferRelativeResize="0"/>
          <p:nvPr/>
        </p:nvPicPr>
        <p:blipFill>
          <a:blip r:embed="rId3">
            <a:alphaModFix/>
          </a:blip>
          <a:stretch>
            <a:fillRect/>
          </a:stretch>
        </p:blipFill>
        <p:spPr>
          <a:xfrm>
            <a:off x="3742975" y="647329"/>
            <a:ext cx="5254151" cy="1829597"/>
          </a:xfrm>
          <a:prstGeom prst="rect">
            <a:avLst/>
          </a:prstGeom>
          <a:noFill/>
          <a:ln>
            <a:noFill/>
          </a:ln>
        </p:spPr>
      </p:pic>
      <p:pic>
        <p:nvPicPr>
          <p:cNvPr id="102" name="Google Shape;102;p19"/>
          <p:cNvPicPr preferRelativeResize="0"/>
          <p:nvPr/>
        </p:nvPicPr>
        <p:blipFill>
          <a:blip r:embed="rId4">
            <a:alphaModFix/>
          </a:blip>
          <a:stretch>
            <a:fillRect/>
          </a:stretch>
        </p:blipFill>
        <p:spPr>
          <a:xfrm>
            <a:off x="3742976" y="2890125"/>
            <a:ext cx="5254151" cy="2117838"/>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pic>
        <p:nvPicPr>
          <p:cNvPr id="477" name="Google Shape;477;p82"/>
          <p:cNvPicPr preferRelativeResize="0"/>
          <p:nvPr/>
        </p:nvPicPr>
        <p:blipFill rotWithShape="1">
          <a:blip r:embed="rId3">
            <a:alphaModFix/>
          </a:blip>
          <a:srcRect b="27207" l="11127" r="13633" t="30419"/>
          <a:stretch/>
        </p:blipFill>
        <p:spPr>
          <a:xfrm>
            <a:off x="2133600" y="628650"/>
            <a:ext cx="4876800" cy="3886200"/>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pic>
        <p:nvPicPr>
          <p:cNvPr id="482" name="Google Shape;482;p83"/>
          <p:cNvPicPr preferRelativeResize="0"/>
          <p:nvPr/>
        </p:nvPicPr>
        <p:blipFill rotWithShape="1">
          <a:blip r:embed="rId3">
            <a:alphaModFix/>
          </a:blip>
          <a:srcRect b="13171" l="25612" r="26380" t="13120"/>
          <a:stretch/>
        </p:blipFill>
        <p:spPr>
          <a:xfrm>
            <a:off x="5850988" y="255713"/>
            <a:ext cx="2130226" cy="4632076"/>
          </a:xfrm>
          <a:prstGeom prst="rect">
            <a:avLst/>
          </a:prstGeom>
          <a:noFill/>
          <a:ln>
            <a:noFill/>
          </a:ln>
        </p:spPr>
      </p:pic>
      <p:sp>
        <p:nvSpPr>
          <p:cNvPr id="483" name="Google Shape;483;p83"/>
          <p:cNvSpPr txBox="1"/>
          <p:nvPr/>
        </p:nvSpPr>
        <p:spPr>
          <a:xfrm>
            <a:off x="232450" y="672288"/>
            <a:ext cx="4862700" cy="386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000">
                <a:latin typeface="EB Garamond"/>
                <a:ea typeface="EB Garamond"/>
                <a:cs typeface="EB Garamond"/>
                <a:sym typeface="EB Garamond"/>
              </a:rPr>
              <a:t>Beneficios</a:t>
            </a:r>
            <a:r>
              <a:rPr b="1" lang="ca" sz="1600">
                <a:latin typeface="EB Garamond"/>
                <a:ea typeface="EB Garamond"/>
                <a:cs typeface="EB Garamond"/>
                <a:sym typeface="EB Garamond"/>
              </a:rPr>
              <a:t>:</a:t>
            </a:r>
            <a:endParaRPr b="1" sz="1600">
              <a:latin typeface="EB Garamond"/>
              <a:ea typeface="EB Garamond"/>
              <a:cs typeface="EB Garamond"/>
              <a:sym typeface="EB Garamond"/>
            </a:endParaRPr>
          </a:p>
          <a:p>
            <a:pPr indent="-330200" lvl="0" marL="457200" rtl="0" algn="l">
              <a:lnSpc>
                <a:spcPct val="115000"/>
              </a:lnSpc>
              <a:spcBef>
                <a:spcPts val="0"/>
              </a:spcBef>
              <a:spcAft>
                <a:spcPts val="0"/>
              </a:spcAft>
              <a:buSzPts val="1600"/>
              <a:buFont typeface="EB Garamond Medium"/>
              <a:buChar char="●"/>
            </a:pPr>
            <a:r>
              <a:rPr lang="ca" sz="1600" u="sng">
                <a:latin typeface="EB Garamond Medium"/>
                <a:ea typeface="EB Garamond Medium"/>
                <a:cs typeface="EB Garamond Medium"/>
                <a:sym typeface="EB Garamond Medium"/>
              </a:rPr>
              <a:t>Catálogo directo</a:t>
            </a:r>
            <a:r>
              <a:rPr lang="ca" sz="1600">
                <a:latin typeface="EB Garamond Medium"/>
                <a:ea typeface="EB Garamond Medium"/>
                <a:cs typeface="EB Garamond Medium"/>
                <a:sym typeface="EB Garamond Medium"/>
              </a:rPr>
              <a:t>: Permitir a los usuarios ver el catálogo directamente desde Instagram sin necesidad de abandonar la aplicación.</a:t>
            </a:r>
            <a:endParaRPr sz="1600">
              <a:latin typeface="EB Garamond Medium"/>
              <a:ea typeface="EB Garamond Medium"/>
              <a:cs typeface="EB Garamond Medium"/>
              <a:sym typeface="EB Garamond Medium"/>
            </a:endParaRPr>
          </a:p>
          <a:p>
            <a:pPr indent="0" lvl="0" marL="91440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u="sng">
                <a:latin typeface="EB Garamond Medium"/>
                <a:ea typeface="EB Garamond Medium"/>
                <a:cs typeface="EB Garamond Medium"/>
                <a:sym typeface="EB Garamond Medium"/>
              </a:rPr>
              <a:t>Mayor alcance</a:t>
            </a:r>
            <a:r>
              <a:rPr lang="ca" sz="1600">
                <a:latin typeface="EB Garamond Medium"/>
                <a:ea typeface="EB Garamond Medium"/>
                <a:cs typeface="EB Garamond Medium"/>
                <a:sym typeface="EB Garamond Medium"/>
              </a:rPr>
              <a:t>: Alcanzar una audiencia más amplia y diversa que utiliza Instagram diariamente.</a:t>
            </a:r>
            <a:endParaRPr sz="1600">
              <a:latin typeface="EB Garamond Medium"/>
              <a:ea typeface="EB Garamond Medium"/>
              <a:cs typeface="EB Garamond Medium"/>
              <a:sym typeface="EB Garamond Medium"/>
            </a:endParaRPr>
          </a:p>
          <a:p>
            <a:pPr indent="0" lvl="0" marL="914400" rtl="0" algn="l">
              <a:lnSpc>
                <a:spcPct val="115000"/>
              </a:lnSpc>
              <a:spcBef>
                <a:spcPts val="0"/>
              </a:spcBef>
              <a:spcAft>
                <a:spcPts val="0"/>
              </a:spcAft>
              <a:buNone/>
            </a:pPr>
            <a:r>
              <a:t/>
            </a:r>
            <a:endParaRPr sz="1600">
              <a:latin typeface="EB Garamond Medium"/>
              <a:ea typeface="EB Garamond Medium"/>
              <a:cs typeface="EB Garamond Medium"/>
              <a:sym typeface="EB Garamond Medium"/>
            </a:endParaRPr>
          </a:p>
          <a:p>
            <a:pPr indent="-330200" lvl="0" marL="457200" rtl="0" algn="l">
              <a:lnSpc>
                <a:spcPct val="115000"/>
              </a:lnSpc>
              <a:spcBef>
                <a:spcPts val="0"/>
              </a:spcBef>
              <a:spcAft>
                <a:spcPts val="0"/>
              </a:spcAft>
              <a:buSzPts val="1600"/>
              <a:buFont typeface="EB Garamond Medium"/>
              <a:buChar char="●"/>
            </a:pPr>
            <a:r>
              <a:rPr lang="ca" sz="1600" u="sng">
                <a:latin typeface="EB Garamond Medium"/>
                <a:ea typeface="EB Garamond Medium"/>
                <a:cs typeface="EB Garamond Medium"/>
                <a:sym typeface="EB Garamond Medium"/>
              </a:rPr>
              <a:t>Interacción y fidelización</a:t>
            </a:r>
            <a:r>
              <a:rPr lang="ca" sz="1600">
                <a:latin typeface="EB Garamond Medium"/>
                <a:ea typeface="EB Garamond Medium"/>
                <a:cs typeface="EB Garamond Medium"/>
                <a:sym typeface="EB Garamond Medium"/>
              </a:rPr>
              <a:t>: Incrementar la interacción con los clientes y fortalecer la fidelidad a la marca a través de una experiencia de compra fluida y atractiva.</a:t>
            </a:r>
            <a:endParaRPr sz="1600">
              <a:latin typeface="EB Garamond Medium"/>
              <a:ea typeface="EB Garamond Medium"/>
              <a:cs typeface="EB Garamond Medium"/>
              <a:sym typeface="EB Garamond Medium"/>
            </a:endParaRPr>
          </a:p>
          <a:p>
            <a:pPr indent="0" lvl="0" marL="457200" rtl="0" algn="l">
              <a:lnSpc>
                <a:spcPct val="115000"/>
              </a:lnSpc>
              <a:spcBef>
                <a:spcPts val="0"/>
              </a:spcBef>
              <a:spcAft>
                <a:spcPts val="0"/>
              </a:spcAft>
              <a:buNone/>
            </a:pPr>
            <a:r>
              <a:t/>
            </a:r>
            <a:endParaRPr b="1">
              <a:latin typeface="EB Garamond"/>
              <a:ea typeface="EB Garamond"/>
              <a:cs typeface="EB Garamond"/>
              <a:sym typeface="EB Garamond"/>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84"/>
          <p:cNvSpPr txBox="1"/>
          <p:nvPr>
            <p:ph type="title"/>
          </p:nvPr>
        </p:nvSpPr>
        <p:spPr>
          <a:xfrm>
            <a:off x="421200" y="1170675"/>
            <a:ext cx="8301600" cy="312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Uso de rrss en las que tener presencia y crear comunidad propia (tipo A)</a:t>
            </a:r>
            <a:endParaRPr sz="5200">
              <a:latin typeface="Merriweather Black"/>
              <a:ea typeface="Merriweather Black"/>
              <a:cs typeface="Merriweather Black"/>
              <a:sym typeface="Merriweather Black"/>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85"/>
          <p:cNvSpPr txBox="1"/>
          <p:nvPr>
            <p:ph type="title"/>
          </p:nvPr>
        </p:nvSpPr>
        <p:spPr>
          <a:xfrm>
            <a:off x="311675" y="1804525"/>
            <a:ext cx="7486800" cy="15612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t/>
            </a:r>
            <a:endParaRPr sz="1900">
              <a:solidFill>
                <a:srgbClr val="002F4A"/>
              </a:solidFill>
            </a:endParaRPr>
          </a:p>
          <a:p>
            <a:pPr indent="0" lvl="0" marL="0" rtl="0" algn="l">
              <a:lnSpc>
                <a:spcPct val="115000"/>
              </a:lnSpc>
              <a:spcBef>
                <a:spcPts val="0"/>
              </a:spcBef>
              <a:spcAft>
                <a:spcPts val="0"/>
              </a:spcAft>
              <a:buNone/>
            </a:pPr>
            <a:r>
              <a:t/>
            </a:r>
            <a:endParaRPr b="1" sz="2677">
              <a:solidFill>
                <a:srgbClr val="002F4A"/>
              </a:solidFill>
            </a:endParaRPr>
          </a:p>
          <a:p>
            <a:pPr indent="0" lvl="0" marL="0" rtl="0" algn="l">
              <a:lnSpc>
                <a:spcPct val="115000"/>
              </a:lnSpc>
              <a:spcBef>
                <a:spcPts val="0"/>
              </a:spcBef>
              <a:spcAft>
                <a:spcPts val="0"/>
              </a:spcAft>
              <a:buNone/>
            </a:pPr>
            <a:r>
              <a:rPr lang="ca" sz="4788">
                <a:solidFill>
                  <a:srgbClr val="002F4A"/>
                </a:solidFill>
                <a:latin typeface="Merriweather Black"/>
                <a:ea typeface="Merriweather Black"/>
                <a:cs typeface="Merriweather Black"/>
                <a:sym typeface="Merriweather Black"/>
              </a:rPr>
              <a:t>Uso diario de cada red social</a:t>
            </a:r>
            <a:endParaRPr sz="4788">
              <a:solidFill>
                <a:srgbClr val="002F4A"/>
              </a:solidFill>
              <a:latin typeface="Merriweather Black"/>
              <a:ea typeface="Merriweather Black"/>
              <a:cs typeface="Merriweather Black"/>
              <a:sym typeface="Merriweather Black"/>
            </a:endParaRPr>
          </a:p>
          <a:p>
            <a:pPr indent="0" lvl="0" marL="0" rtl="0" algn="l">
              <a:spcBef>
                <a:spcPts val="0"/>
              </a:spcBef>
              <a:spcAft>
                <a:spcPts val="0"/>
              </a:spcAft>
              <a:buNone/>
            </a:pPr>
            <a:r>
              <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8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Youtube</a:t>
            </a:r>
            <a:endParaRPr/>
          </a:p>
        </p:txBody>
      </p:sp>
      <p:sp>
        <p:nvSpPr>
          <p:cNvPr id="499" name="Google Shape;499;p86"/>
          <p:cNvSpPr txBox="1"/>
          <p:nvPr/>
        </p:nvSpPr>
        <p:spPr>
          <a:xfrm>
            <a:off x="348925" y="1453875"/>
            <a:ext cx="84066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Contenido</a:t>
            </a:r>
            <a:endParaRPr b="1">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Videos de productos nuevos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Videos de montaje de productos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Podcasts con veterinarios, expertos en mascotas, influencers de mascotas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Shorts de youtube con fragmentos de otros videos o podcasts</a:t>
            </a:r>
            <a:endParaRPr>
              <a:latin typeface="EB Garamond"/>
              <a:ea typeface="EB Garamond"/>
              <a:cs typeface="EB Garamond"/>
              <a:sym typeface="EB Garamond"/>
            </a:endParaRPr>
          </a:p>
          <a:p>
            <a:pPr indent="0" lvl="0" marL="0" rtl="0" algn="l">
              <a:lnSpc>
                <a:spcPct val="150000"/>
              </a:lnSpc>
              <a:spcBef>
                <a:spcPts val="0"/>
              </a:spcBef>
              <a:spcAft>
                <a:spcPts val="0"/>
              </a:spcAft>
              <a:buNone/>
            </a:pPr>
            <a:r>
              <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rPr b="1" lang="ca">
                <a:latin typeface="EB Garamond"/>
                <a:ea typeface="EB Garamond"/>
                <a:cs typeface="EB Garamond"/>
                <a:sym typeface="EB Garamond"/>
              </a:rPr>
              <a:t>Moderación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Solo se responderá a todos los comentarios con quejas sobre el producto del vídeo, y se redirigirá a nuestro servicio de atención al cliente de quejas de otros productos o de algún otro problema, para cualquier otro tipo de comentario no se intervendrá.</a:t>
            </a:r>
            <a:endParaRPr>
              <a:latin typeface="EB Garamond"/>
              <a:ea typeface="EB Garamond"/>
              <a:cs typeface="EB Garamond"/>
              <a:sym typeface="EB Garamond"/>
            </a:endParaRPr>
          </a:p>
        </p:txBody>
      </p:sp>
      <p:pic>
        <p:nvPicPr>
          <p:cNvPr id="500" name="Google Shape;500;p86"/>
          <p:cNvPicPr preferRelativeResize="0"/>
          <p:nvPr/>
        </p:nvPicPr>
        <p:blipFill>
          <a:blip r:embed="rId3">
            <a:alphaModFix/>
          </a:blip>
          <a:stretch>
            <a:fillRect/>
          </a:stretch>
        </p:blipFill>
        <p:spPr>
          <a:xfrm>
            <a:off x="6308675" y="1563723"/>
            <a:ext cx="2129275" cy="1473875"/>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8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Instagram</a:t>
            </a:r>
            <a:endParaRPr/>
          </a:p>
        </p:txBody>
      </p:sp>
      <p:sp>
        <p:nvSpPr>
          <p:cNvPr id="506" name="Google Shape;506;p87"/>
          <p:cNvSpPr txBox="1"/>
          <p:nvPr/>
        </p:nvSpPr>
        <p:spPr>
          <a:xfrm>
            <a:off x="348925" y="1453875"/>
            <a:ext cx="57573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Contenido</a:t>
            </a:r>
            <a:endParaRPr b="1">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Stories de productos nuevos y descuentos especiales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Reels de ranking de productos (recomendaciones)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Reels graciosos para atraer a fans de las mascotas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Reels de animales usando nuestros productos</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rPr b="1" lang="ca">
                <a:latin typeface="EB Garamond"/>
                <a:ea typeface="EB Garamond"/>
                <a:cs typeface="EB Garamond"/>
                <a:sym typeface="EB Garamond"/>
              </a:rPr>
              <a:t>Moderación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Se responderá a todos los mensajes privados y respuestas de stories que tengan alguna duda o alguna queja, pero se ignorarán los mensajes de odio o que no tengan que ver con nuestro servicio. Además se responderá a todos los mensajes en publicaciones que tengan algo que ver con el contenido y cuya respuesta puede interesar a muchos usuarios. Todos los otros comentarios y mensajes serán ignorados o en algunos casos redirigidos a nuestro servicio de atención al cliente.</a:t>
            </a:r>
            <a:endParaRPr sz="1600">
              <a:latin typeface="EB Garamond"/>
              <a:ea typeface="EB Garamond"/>
              <a:cs typeface="EB Garamond"/>
              <a:sym typeface="EB Garamond"/>
            </a:endParaRPr>
          </a:p>
        </p:txBody>
      </p:sp>
      <p:sp>
        <p:nvSpPr>
          <p:cNvPr id="507" name="Google Shape;507;p87"/>
          <p:cNvSpPr txBox="1"/>
          <p:nvPr/>
        </p:nvSpPr>
        <p:spPr>
          <a:xfrm>
            <a:off x="4400425" y="1783400"/>
            <a:ext cx="4355100" cy="13506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Stories de fallos en la web o caídas del servidor</a:t>
            </a:r>
            <a:endParaRPr b="1">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Posts de sorteos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Stories de reviews positivas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Stories de consejos sobre mascotas</a:t>
            </a:r>
            <a:endParaRPr sz="1300">
              <a:solidFill>
                <a:schemeClr val="dk2"/>
              </a:solidFill>
              <a:latin typeface="Roboto"/>
              <a:ea typeface="Roboto"/>
              <a:cs typeface="Roboto"/>
              <a:sym typeface="Roboto"/>
            </a:endParaRPr>
          </a:p>
        </p:txBody>
      </p:sp>
      <p:pic>
        <p:nvPicPr>
          <p:cNvPr id="508" name="Google Shape;508;p87"/>
          <p:cNvPicPr preferRelativeResize="0"/>
          <p:nvPr/>
        </p:nvPicPr>
        <p:blipFill>
          <a:blip r:embed="rId3">
            <a:alphaModFix/>
          </a:blip>
          <a:stretch>
            <a:fillRect/>
          </a:stretch>
        </p:blipFill>
        <p:spPr>
          <a:xfrm>
            <a:off x="6542950" y="3286400"/>
            <a:ext cx="1704700" cy="1704700"/>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8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TikTok</a:t>
            </a:r>
            <a:endParaRPr/>
          </a:p>
        </p:txBody>
      </p:sp>
      <p:sp>
        <p:nvSpPr>
          <p:cNvPr id="514" name="Google Shape;514;p88"/>
          <p:cNvSpPr txBox="1"/>
          <p:nvPr/>
        </p:nvSpPr>
        <p:spPr>
          <a:xfrm>
            <a:off x="348925" y="1453875"/>
            <a:ext cx="84066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Contenido</a:t>
            </a:r>
            <a:endParaRPr b="1">
              <a:latin typeface="EB Garamond"/>
              <a:ea typeface="EB Garamond"/>
              <a:cs typeface="EB Garamond"/>
              <a:sym typeface="EB Garamond"/>
            </a:endParaRPr>
          </a:p>
          <a:p>
            <a:pPr indent="-330200" lvl="0" marL="457200" rtl="0" algn="l">
              <a:lnSpc>
                <a:spcPct val="150000"/>
              </a:lnSpc>
              <a:spcBef>
                <a:spcPts val="0"/>
              </a:spcBef>
              <a:spcAft>
                <a:spcPts val="0"/>
              </a:spcAft>
              <a:buSzPts val="1600"/>
              <a:buFont typeface="EB Garamond"/>
              <a:buChar char="●"/>
            </a:pPr>
            <a:r>
              <a:rPr lang="ca">
                <a:latin typeface="EB Garamond"/>
                <a:ea typeface="EB Garamond"/>
                <a:cs typeface="EB Garamond"/>
                <a:sym typeface="EB Garamond"/>
              </a:rPr>
              <a:t>Videos de productos nuevos y productos populares</a:t>
            </a:r>
            <a:endParaRPr>
              <a:latin typeface="EB Garamond"/>
              <a:ea typeface="EB Garamond"/>
              <a:cs typeface="EB Garamond"/>
              <a:sym typeface="EB Garamond"/>
            </a:endParaRPr>
          </a:p>
          <a:p>
            <a:pPr indent="-330200" lvl="0" marL="457200" rtl="0" algn="l">
              <a:lnSpc>
                <a:spcPct val="150000"/>
              </a:lnSpc>
              <a:spcBef>
                <a:spcPts val="0"/>
              </a:spcBef>
              <a:spcAft>
                <a:spcPts val="0"/>
              </a:spcAft>
              <a:buSzPts val="1600"/>
              <a:buFont typeface="EB Garamond"/>
              <a:buChar char="●"/>
            </a:pPr>
            <a:r>
              <a:rPr lang="ca">
                <a:latin typeface="EB Garamond"/>
                <a:ea typeface="EB Garamond"/>
                <a:cs typeface="EB Garamond"/>
                <a:sym typeface="EB Garamond"/>
              </a:rPr>
              <a:t>Videos de curiosidades de mascotas</a:t>
            </a:r>
            <a:endParaRPr>
              <a:latin typeface="EB Garamond"/>
              <a:ea typeface="EB Garamond"/>
              <a:cs typeface="EB Garamond"/>
              <a:sym typeface="EB Garamond"/>
            </a:endParaRPr>
          </a:p>
          <a:p>
            <a:pPr indent="-330200" lvl="0" marL="457200" rtl="0" algn="l">
              <a:lnSpc>
                <a:spcPct val="150000"/>
              </a:lnSpc>
              <a:spcBef>
                <a:spcPts val="0"/>
              </a:spcBef>
              <a:spcAft>
                <a:spcPts val="0"/>
              </a:spcAft>
              <a:buSzPts val="1600"/>
              <a:buFont typeface="EB Garamond"/>
              <a:buChar char="●"/>
            </a:pPr>
            <a:r>
              <a:rPr lang="ca">
                <a:latin typeface="EB Garamond"/>
                <a:ea typeface="EB Garamond"/>
                <a:cs typeface="EB Garamond"/>
                <a:sym typeface="EB Garamond"/>
              </a:rPr>
              <a:t>Videos virales de nuestro equipo en la oficina para atraer público</a:t>
            </a:r>
            <a:endParaRPr>
              <a:latin typeface="EB Garamond"/>
              <a:ea typeface="EB Garamond"/>
              <a:cs typeface="EB Garamond"/>
              <a:sym typeface="EB Garamond"/>
            </a:endParaRPr>
          </a:p>
          <a:p>
            <a:pPr indent="-330200" lvl="0" marL="457200" rtl="0" algn="l">
              <a:lnSpc>
                <a:spcPct val="150000"/>
              </a:lnSpc>
              <a:spcBef>
                <a:spcPts val="0"/>
              </a:spcBef>
              <a:spcAft>
                <a:spcPts val="0"/>
              </a:spcAft>
              <a:buSzPts val="1600"/>
              <a:buFont typeface="EB Garamond"/>
              <a:buChar char="●"/>
            </a:pPr>
            <a:r>
              <a:rPr lang="ca">
                <a:latin typeface="EB Garamond"/>
                <a:ea typeface="EB Garamond"/>
                <a:cs typeface="EB Garamond"/>
                <a:sym typeface="EB Garamond"/>
              </a:rPr>
              <a:t>Videos de respuestas a comentarios de otros videos</a:t>
            </a:r>
            <a:endParaRPr sz="1600">
              <a:latin typeface="EB Garamond"/>
              <a:ea typeface="EB Garamond"/>
              <a:cs typeface="EB Garamond"/>
              <a:sym typeface="EB Garamond"/>
            </a:endParaRPr>
          </a:p>
          <a:p>
            <a:pPr indent="0" lvl="0" marL="0" rtl="0" algn="l">
              <a:lnSpc>
                <a:spcPct val="150000"/>
              </a:lnSpc>
              <a:spcBef>
                <a:spcPts val="0"/>
              </a:spcBef>
              <a:spcAft>
                <a:spcPts val="0"/>
              </a:spcAft>
              <a:buNone/>
            </a:pPr>
            <a:r>
              <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rPr b="1" lang="ca">
                <a:latin typeface="EB Garamond"/>
                <a:ea typeface="EB Garamond"/>
                <a:cs typeface="EB Garamond"/>
                <a:sym typeface="EB Garamond"/>
              </a:rPr>
              <a:t>Moderación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La única moderación que se llevará a cabo en esta red social son los videos de respuestas a comentarios, y respuestas con texto a algunos comentarios, incluso invitando al usuario a contactar con el servicio técnico para resolver su problema.</a:t>
            </a:r>
            <a:endParaRPr>
              <a:latin typeface="EB Garamond"/>
              <a:ea typeface="EB Garamond"/>
              <a:cs typeface="EB Garamond"/>
              <a:sym typeface="EB Garamond"/>
            </a:endParaRPr>
          </a:p>
        </p:txBody>
      </p:sp>
      <p:pic>
        <p:nvPicPr>
          <p:cNvPr id="515" name="Google Shape;515;p88"/>
          <p:cNvPicPr preferRelativeResize="0"/>
          <p:nvPr/>
        </p:nvPicPr>
        <p:blipFill>
          <a:blip r:embed="rId3">
            <a:alphaModFix/>
          </a:blip>
          <a:stretch>
            <a:fillRect/>
          </a:stretch>
        </p:blipFill>
        <p:spPr>
          <a:xfrm>
            <a:off x="6539225" y="1607150"/>
            <a:ext cx="1929200" cy="1929200"/>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89"/>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Facebook</a:t>
            </a:r>
            <a:endParaRPr/>
          </a:p>
        </p:txBody>
      </p:sp>
      <p:sp>
        <p:nvSpPr>
          <p:cNvPr id="521" name="Google Shape;521;p89"/>
          <p:cNvSpPr txBox="1"/>
          <p:nvPr/>
        </p:nvSpPr>
        <p:spPr>
          <a:xfrm>
            <a:off x="348925" y="1453875"/>
            <a:ext cx="84066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Contenido</a:t>
            </a:r>
            <a:endParaRPr b="1">
              <a:latin typeface="EB Garamond"/>
              <a:ea typeface="EB Garamond"/>
              <a:cs typeface="EB Garamond"/>
              <a:sym typeface="EB Garamond"/>
            </a:endParaRPr>
          </a:p>
          <a:p>
            <a:pPr indent="-342900" lvl="0" marL="457200" rtl="0" algn="l">
              <a:lnSpc>
                <a:spcPct val="150000"/>
              </a:lnSpc>
              <a:spcBef>
                <a:spcPts val="0"/>
              </a:spcBef>
              <a:spcAft>
                <a:spcPts val="0"/>
              </a:spcAft>
              <a:buSzPts val="1800"/>
              <a:buFont typeface="EB Garamond"/>
              <a:buChar char="●"/>
            </a:pPr>
            <a:r>
              <a:rPr lang="ca">
                <a:latin typeface="EB Garamond"/>
                <a:ea typeface="EB Garamond"/>
                <a:cs typeface="EB Garamond"/>
                <a:sym typeface="EB Garamond"/>
              </a:rPr>
              <a:t>Información de nuevas entradas en nuestra magazine</a:t>
            </a:r>
            <a:endParaRPr>
              <a:latin typeface="EB Garamond"/>
              <a:ea typeface="EB Garamond"/>
              <a:cs typeface="EB Garamond"/>
              <a:sym typeface="EB Garamond"/>
            </a:endParaRPr>
          </a:p>
          <a:p>
            <a:pPr indent="-342900" lvl="0" marL="457200" rtl="0" algn="l">
              <a:lnSpc>
                <a:spcPct val="150000"/>
              </a:lnSpc>
              <a:spcBef>
                <a:spcPts val="0"/>
              </a:spcBef>
              <a:spcAft>
                <a:spcPts val="0"/>
              </a:spcAft>
              <a:buSzPts val="1800"/>
              <a:buFont typeface="EB Garamond"/>
              <a:buChar char="●"/>
            </a:pPr>
            <a:r>
              <a:rPr lang="ca">
                <a:latin typeface="EB Garamond"/>
                <a:ea typeface="EB Garamond"/>
                <a:cs typeface="EB Garamond"/>
                <a:sym typeface="EB Garamond"/>
              </a:rPr>
              <a:t>Memes o posts graciosos sobre mascotas</a:t>
            </a:r>
            <a:endParaRPr sz="1600">
              <a:latin typeface="EB Garamond"/>
              <a:ea typeface="EB Garamond"/>
              <a:cs typeface="EB Garamond"/>
              <a:sym typeface="EB Garamond"/>
            </a:endParaRPr>
          </a:p>
          <a:p>
            <a:pPr indent="0" lvl="0" marL="0" rtl="0" algn="l">
              <a:lnSpc>
                <a:spcPct val="150000"/>
              </a:lnSpc>
              <a:spcBef>
                <a:spcPts val="0"/>
              </a:spcBef>
              <a:spcAft>
                <a:spcPts val="0"/>
              </a:spcAft>
              <a:buNone/>
            </a:pPr>
            <a:r>
              <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rPr b="1" lang="ca">
                <a:latin typeface="EB Garamond"/>
                <a:ea typeface="EB Garamond"/>
                <a:cs typeface="EB Garamond"/>
                <a:sym typeface="EB Garamond"/>
              </a:rPr>
              <a:t>Moderación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Se responderá a todos los mensajes privados que tengan alguna duda o alguna queja, pero se ignorarán los mensajes de odio o que no tengan que ver con nuestro servicio. Además se responderá a todos los mensajes en publicaciones que tengan algo que ver con el contenido y cuya respuesta puede interesar a muchos usuarios. Todos los otros comentarios y mensajes serán ignorados o en algunos casos redirigidos a nuestro servicio de atención al cliente.</a:t>
            </a:r>
            <a:endParaRPr>
              <a:latin typeface="EB Garamond"/>
              <a:ea typeface="EB Garamond"/>
              <a:cs typeface="EB Garamond"/>
              <a:sym typeface="EB Garamond"/>
            </a:endParaRPr>
          </a:p>
        </p:txBody>
      </p:sp>
      <p:pic>
        <p:nvPicPr>
          <p:cNvPr id="522" name="Google Shape;522;p89"/>
          <p:cNvPicPr preferRelativeResize="0"/>
          <p:nvPr/>
        </p:nvPicPr>
        <p:blipFill>
          <a:blip r:embed="rId3">
            <a:alphaModFix/>
          </a:blip>
          <a:stretch>
            <a:fillRect/>
          </a:stretch>
        </p:blipFill>
        <p:spPr>
          <a:xfrm>
            <a:off x="6513375" y="1453875"/>
            <a:ext cx="1955025" cy="1955025"/>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9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Linkedin</a:t>
            </a:r>
            <a:endParaRPr/>
          </a:p>
        </p:txBody>
      </p:sp>
      <p:sp>
        <p:nvSpPr>
          <p:cNvPr id="528" name="Google Shape;528;p90"/>
          <p:cNvSpPr txBox="1"/>
          <p:nvPr/>
        </p:nvSpPr>
        <p:spPr>
          <a:xfrm>
            <a:off x="348925" y="1453875"/>
            <a:ext cx="84066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Contenido</a:t>
            </a:r>
            <a:endParaRPr b="1">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Eventos relevantes de la empresa</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Prácticas usadas en la empresa (uso de taiga, uso de pizarras)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Asociaciones con otras empresas</a:t>
            </a:r>
            <a:endParaRPr>
              <a:latin typeface="EB Garamond"/>
              <a:ea typeface="EB Garamond"/>
              <a:cs typeface="EB Garamond"/>
              <a:sym typeface="EB Garamond"/>
            </a:endParaRPr>
          </a:p>
          <a:p>
            <a:pPr indent="0" lvl="0" marL="0" rtl="0" algn="l">
              <a:lnSpc>
                <a:spcPct val="150000"/>
              </a:lnSpc>
              <a:spcBef>
                <a:spcPts val="0"/>
              </a:spcBef>
              <a:spcAft>
                <a:spcPts val="0"/>
              </a:spcAft>
              <a:buNone/>
            </a:pPr>
            <a:r>
              <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rPr b="1" lang="ca">
                <a:latin typeface="EB Garamond"/>
                <a:ea typeface="EB Garamond"/>
                <a:cs typeface="EB Garamond"/>
                <a:sym typeface="EB Garamond"/>
              </a:rPr>
              <a:t>Moderación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En linkedin no habrá moderación, solo se responderá a mensajes privados que se consideren interesantes para la empresa, como una propuesta de colaboración, o sobre alguna queja en concreto, para redireccionarlos al servicio de atención al cliente o resolver el problema directamente.</a:t>
            </a:r>
            <a:endParaRPr>
              <a:latin typeface="EB Garamond"/>
              <a:ea typeface="EB Garamond"/>
              <a:cs typeface="EB Garamond"/>
              <a:sym typeface="EB Garamond"/>
            </a:endParaRPr>
          </a:p>
        </p:txBody>
      </p:sp>
      <p:pic>
        <p:nvPicPr>
          <p:cNvPr id="529" name="Google Shape;529;p90"/>
          <p:cNvPicPr preferRelativeResize="0"/>
          <p:nvPr/>
        </p:nvPicPr>
        <p:blipFill>
          <a:blip r:embed="rId3">
            <a:alphaModFix/>
          </a:blip>
          <a:stretch>
            <a:fillRect/>
          </a:stretch>
        </p:blipFill>
        <p:spPr>
          <a:xfrm>
            <a:off x="6484625" y="1415100"/>
            <a:ext cx="1957898" cy="1957898"/>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9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Twitter</a:t>
            </a:r>
            <a:endParaRPr/>
          </a:p>
        </p:txBody>
      </p:sp>
      <p:sp>
        <p:nvSpPr>
          <p:cNvPr id="535" name="Google Shape;535;p91"/>
          <p:cNvSpPr txBox="1"/>
          <p:nvPr/>
        </p:nvSpPr>
        <p:spPr>
          <a:xfrm>
            <a:off x="348925" y="1453875"/>
            <a:ext cx="84066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Contenido</a:t>
            </a:r>
            <a:endParaRPr b="1">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Información sobre de fallos en la web o caídas del servidor</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Frase diaria sobre mascotas</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Encuestas semanales sobre nuevos productos de esa semana</a:t>
            </a:r>
            <a:endParaRPr>
              <a:latin typeface="EB Garamond"/>
              <a:ea typeface="EB Garamond"/>
              <a:cs typeface="EB Garamond"/>
              <a:sym typeface="EB Garamond"/>
            </a:endParaRPr>
          </a:p>
          <a:p>
            <a:pPr indent="-317500" lvl="0" marL="457200" rtl="0" algn="l">
              <a:lnSpc>
                <a:spcPct val="150000"/>
              </a:lnSpc>
              <a:spcBef>
                <a:spcPts val="0"/>
              </a:spcBef>
              <a:spcAft>
                <a:spcPts val="0"/>
              </a:spcAft>
              <a:buSzPts val="1400"/>
              <a:buFont typeface="EB Garamond"/>
              <a:buChar char="●"/>
            </a:pPr>
            <a:r>
              <a:rPr lang="ca">
                <a:latin typeface="EB Garamond"/>
                <a:ea typeface="EB Garamond"/>
                <a:cs typeface="EB Garamond"/>
                <a:sym typeface="EB Garamond"/>
              </a:rPr>
              <a:t>Respuestas a quejas</a:t>
            </a:r>
            <a:endParaRPr>
              <a:latin typeface="EB Garamond"/>
              <a:ea typeface="EB Garamond"/>
              <a:cs typeface="EB Garamond"/>
              <a:sym typeface="EB Garamond"/>
            </a:endParaRPr>
          </a:p>
          <a:p>
            <a:pPr indent="0" lvl="0" marL="0" rtl="0" algn="l">
              <a:lnSpc>
                <a:spcPct val="150000"/>
              </a:lnSpc>
              <a:spcBef>
                <a:spcPts val="0"/>
              </a:spcBef>
              <a:spcAft>
                <a:spcPts val="0"/>
              </a:spcAft>
              <a:buNone/>
            </a:pPr>
            <a:r>
              <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rPr b="1" lang="ca">
                <a:latin typeface="EB Garamond"/>
                <a:ea typeface="EB Garamond"/>
                <a:cs typeface="EB Garamond"/>
                <a:sym typeface="EB Garamond"/>
              </a:rPr>
              <a:t>Moderación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Para moderar twitter, se responderá a los mensajes privados y se responderá a todos los comentarios públicos que no generen odio.</a:t>
            </a:r>
            <a:endParaRPr>
              <a:latin typeface="EB Garamond"/>
              <a:ea typeface="EB Garamond"/>
              <a:cs typeface="EB Garamond"/>
              <a:sym typeface="EB Garamond"/>
            </a:endParaRPr>
          </a:p>
        </p:txBody>
      </p:sp>
      <p:pic>
        <p:nvPicPr>
          <p:cNvPr id="536" name="Google Shape;536;p91"/>
          <p:cNvPicPr preferRelativeResize="0"/>
          <p:nvPr/>
        </p:nvPicPr>
        <p:blipFill>
          <a:blip r:embed="rId3">
            <a:alphaModFix/>
          </a:blip>
          <a:stretch>
            <a:fillRect/>
          </a:stretch>
        </p:blipFill>
        <p:spPr>
          <a:xfrm>
            <a:off x="6429408" y="1643226"/>
            <a:ext cx="1993099" cy="16393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graphicFrame>
        <p:nvGraphicFramePr>
          <p:cNvPr id="107" name="Google Shape;107;p20"/>
          <p:cNvGraphicFramePr/>
          <p:nvPr/>
        </p:nvGraphicFramePr>
        <p:xfrm>
          <a:off x="124400" y="561725"/>
          <a:ext cx="3000000" cy="3000000"/>
        </p:xfrm>
        <a:graphic>
          <a:graphicData uri="http://schemas.openxmlformats.org/drawingml/2006/table">
            <a:tbl>
              <a:tblPr>
                <a:noFill/>
                <a:tableStyleId>{4D301CFE-A2EB-4CC8-8A13-D8589CA25351}</a:tableStyleId>
              </a:tblPr>
              <a:tblGrid>
                <a:gridCol w="1312000"/>
                <a:gridCol w="3635125"/>
                <a:gridCol w="3948075"/>
              </a:tblGrid>
              <a:tr h="486725">
                <a:tc>
                  <a:txBody>
                    <a:bodyPr/>
                    <a:lstStyle/>
                    <a:p>
                      <a:pPr indent="0" lvl="0" marL="0" rtl="0" algn="ctr">
                        <a:lnSpc>
                          <a:spcPct val="115000"/>
                        </a:lnSpc>
                        <a:spcBef>
                          <a:spcPts val="0"/>
                        </a:spcBef>
                        <a:spcAft>
                          <a:spcPts val="0"/>
                        </a:spcAft>
                        <a:buNone/>
                      </a:pPr>
                      <a:r>
                        <a:rPr b="1" lang="ca">
                          <a:latin typeface="EB Garamond"/>
                          <a:ea typeface="EB Garamond"/>
                          <a:cs typeface="EB Garamond"/>
                          <a:sym typeface="EB Garamond"/>
                        </a:rPr>
                        <a:t>Red Social</a:t>
                      </a:r>
                      <a:endParaRPr b="1">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solidFill>
                      <a:srgbClr val="C9DAF8"/>
                    </a:solidFill>
                  </a:tcPr>
                </a:tc>
                <a:tc>
                  <a:txBody>
                    <a:bodyPr/>
                    <a:lstStyle/>
                    <a:p>
                      <a:pPr indent="0" lvl="0" marL="0" rtl="0" algn="ctr">
                        <a:lnSpc>
                          <a:spcPct val="115000"/>
                        </a:lnSpc>
                        <a:spcBef>
                          <a:spcPts val="0"/>
                        </a:spcBef>
                        <a:spcAft>
                          <a:spcPts val="0"/>
                        </a:spcAft>
                        <a:buNone/>
                      </a:pPr>
                      <a:r>
                        <a:rPr b="1" lang="ca">
                          <a:latin typeface="EB Garamond"/>
                          <a:ea typeface="EB Garamond"/>
                          <a:cs typeface="EB Garamond"/>
                          <a:sym typeface="EB Garamond"/>
                        </a:rPr>
                        <a:t>Justificación</a:t>
                      </a:r>
                      <a:endParaRPr b="1">
                        <a:latin typeface="EB Garamond"/>
                        <a:ea typeface="EB Garamond"/>
                        <a:cs typeface="EB Garamond"/>
                        <a:sym typeface="EB Garamond"/>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solidFill>
                      <a:srgbClr val="C9DAF8"/>
                    </a:solidFill>
                  </a:tcPr>
                </a:tc>
                <a:tc>
                  <a:txBody>
                    <a:bodyPr/>
                    <a:lstStyle/>
                    <a:p>
                      <a:pPr indent="0" lvl="0" marL="0" rtl="0" algn="ctr">
                        <a:lnSpc>
                          <a:spcPct val="115000"/>
                        </a:lnSpc>
                        <a:spcBef>
                          <a:spcPts val="0"/>
                        </a:spcBef>
                        <a:spcAft>
                          <a:spcPts val="0"/>
                        </a:spcAft>
                        <a:buNone/>
                      </a:pPr>
                      <a:r>
                        <a:rPr b="1" lang="ca">
                          <a:latin typeface="EB Garamond"/>
                          <a:ea typeface="EB Garamond"/>
                          <a:cs typeface="EB Garamond"/>
                          <a:sym typeface="EB Garamond"/>
                        </a:rPr>
                        <a:t>Propósito de Uso</a:t>
                      </a:r>
                      <a:endParaRPr b="1">
                        <a:latin typeface="EB Garamond"/>
                        <a:ea typeface="EB Garamond"/>
                        <a:cs typeface="EB Garamond"/>
                        <a:sym typeface="EB Garamond"/>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CCCCCC"/>
                      </a:solidFill>
                      <a:prstDash val="solid"/>
                      <a:round/>
                      <a:headEnd len="sm" w="sm" type="none"/>
                      <a:tailEnd len="sm" w="sm" type="none"/>
                    </a:lnB>
                    <a:solidFill>
                      <a:srgbClr val="C9DAF8"/>
                    </a:solidFill>
                  </a:tcPr>
                </a:tc>
              </a:tr>
              <a:tr h="874225">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Reddit</a:t>
                      </a:r>
                      <a:endParaRPr b="1" sz="12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Plataforma con una gran cantidad de comunidades dedicadas a una amplia variedad de temas, incluyendo mascotas y animales.</a:t>
                      </a:r>
                      <a:endParaRPr sz="10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Participar en conversaciones relevantes, compartir contenido útil y obtener retroalimentación directa de la comunidad.</a:t>
                      </a:r>
                      <a:endParaRPr sz="10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874225">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Facebook Grupos</a:t>
                      </a:r>
                      <a:endParaRPr b="1" sz="12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Interactuar con comunidades específicas de dueños de mascotas. Obtener retroalimentación directa sobre los productos y servicios.</a:t>
                      </a:r>
                      <a:endParaRPr sz="10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Participar en conversaciones relevantes, compartir contenido útil y establecer conexiones con clientes potenciales.</a:t>
                      </a:r>
                      <a:endParaRPr sz="10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810475">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MediaVida</a:t>
                      </a:r>
                      <a:endParaRPr b="1" sz="1200">
                        <a:latin typeface="EB Garamond"/>
                        <a:ea typeface="EB Garamond"/>
                        <a:cs typeface="EB Garamond"/>
                        <a:sym typeface="EB Garamond"/>
                      </a:endParaRPr>
                    </a:p>
                  </a:txBody>
                  <a:tcPr marT="25400" marB="25400" marR="25400" marL="25400" anchor="ctr">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Participar en foros en línea dedicados al cuidado de mascotas, entrenamiento, alimentación y otras áreas relacionadas.</a:t>
                      </a:r>
                      <a:endParaRPr sz="10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Responder preguntas, compartir conocimientos y experiencias, y establecer relaciones con miembros de la comunidad.</a:t>
                      </a:r>
                      <a:endParaRPr sz="1000">
                        <a:latin typeface="EB Garamond Medium"/>
                        <a:ea typeface="EB Garamond Medium"/>
                        <a:cs typeface="EB Garamond Medium"/>
                        <a:sym typeface="EB Garamond Medium"/>
                      </a:endParaRPr>
                    </a:p>
                  </a:txBody>
                  <a:tcPr marT="25400" marB="25400" marR="25400" marL="25400" anchor="ctr">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974400">
                <a:tc>
                  <a:txBody>
                    <a:bodyPr/>
                    <a:lstStyle/>
                    <a:p>
                      <a:pPr indent="0" lvl="0" marL="0" rtl="0" algn="ctr">
                        <a:lnSpc>
                          <a:spcPct val="115000"/>
                        </a:lnSpc>
                        <a:spcBef>
                          <a:spcPts val="0"/>
                        </a:spcBef>
                        <a:spcAft>
                          <a:spcPts val="0"/>
                        </a:spcAft>
                        <a:buNone/>
                      </a:pPr>
                      <a:r>
                        <a:rPr b="1" lang="ca" sz="1200">
                          <a:latin typeface="EB Garamond"/>
                          <a:ea typeface="EB Garamond"/>
                          <a:cs typeface="EB Garamond"/>
                          <a:sym typeface="EB Garamond"/>
                        </a:rPr>
                        <a:t>Grupos de WhatsApp y Telegram</a:t>
                      </a:r>
                      <a:endParaRPr b="1" sz="1200">
                        <a:latin typeface="EB Garamond"/>
                        <a:ea typeface="EB Garamond"/>
                        <a:cs typeface="EB Garamond"/>
                        <a:sym typeface="EB Garamond"/>
                      </a:endParaRPr>
                    </a:p>
                  </a:txBody>
                  <a:tcPr marT="25400" marB="25400" marR="25400" marL="25400" anchor="b">
                    <a:lnL cap="flat" cmpd="sng" w="7625">
                      <a:solidFill>
                        <a:srgbClr val="000000"/>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Participar en grupos de mensajería populares entre los dueños de mascotas. Proporcionar soporte al cliente y compartir consejos.</a:t>
                      </a:r>
                      <a:endParaRPr sz="1000">
                        <a:latin typeface="EB Garamond Medium"/>
                        <a:ea typeface="EB Garamond Medium"/>
                        <a:cs typeface="EB Garamond Medium"/>
                        <a:sym typeface="EB Garamond Medium"/>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Proporcionar soporte al cliente, compartir consejos y recomendaciones, y mantener conversaciones con los miembros del grupo.</a:t>
                      </a:r>
                      <a:endParaRPr sz="1000">
                        <a:latin typeface="EB Garamond Medium"/>
                        <a:ea typeface="EB Garamond Medium"/>
                        <a:cs typeface="EB Garamond Medium"/>
                        <a:sym typeface="EB Garamond Medium"/>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000000"/>
                      </a:solidFill>
                      <a:prstDash val="solid"/>
                      <a:round/>
                      <a:headEnd len="sm" w="sm" type="none"/>
                      <a:tailEnd len="sm" w="sm" type="none"/>
                    </a:lnB>
                  </a:tcPr>
                </a:tc>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92"/>
          <p:cNvSpPr txBox="1"/>
          <p:nvPr>
            <p:ph type="title"/>
          </p:nvPr>
        </p:nvSpPr>
        <p:spPr>
          <a:xfrm>
            <a:off x="311675" y="1804525"/>
            <a:ext cx="7486800" cy="15612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t/>
            </a:r>
            <a:endParaRPr sz="1900">
              <a:solidFill>
                <a:srgbClr val="002F4A"/>
              </a:solidFill>
            </a:endParaRPr>
          </a:p>
          <a:p>
            <a:pPr indent="0" lvl="0" marL="0" rtl="0" algn="l">
              <a:lnSpc>
                <a:spcPct val="115000"/>
              </a:lnSpc>
              <a:spcBef>
                <a:spcPts val="0"/>
              </a:spcBef>
              <a:spcAft>
                <a:spcPts val="0"/>
              </a:spcAft>
              <a:buNone/>
            </a:pPr>
            <a:r>
              <a:t/>
            </a:r>
            <a:endParaRPr b="1" sz="2677">
              <a:solidFill>
                <a:srgbClr val="002F4A"/>
              </a:solidFill>
            </a:endParaRPr>
          </a:p>
          <a:p>
            <a:pPr indent="0" lvl="0" marL="0" rtl="0" algn="l">
              <a:lnSpc>
                <a:spcPct val="115000"/>
              </a:lnSpc>
              <a:spcBef>
                <a:spcPts val="0"/>
              </a:spcBef>
              <a:spcAft>
                <a:spcPts val="0"/>
              </a:spcAft>
              <a:buNone/>
            </a:pPr>
            <a:r>
              <a:rPr lang="ca" sz="4788">
                <a:solidFill>
                  <a:srgbClr val="002F4A"/>
                </a:solidFill>
                <a:latin typeface="Merriweather Black"/>
                <a:ea typeface="Merriweather Black"/>
                <a:cs typeface="Merriweather Black"/>
                <a:sym typeface="Merriweather Black"/>
              </a:rPr>
              <a:t>Gatigos en instagram </a:t>
            </a:r>
            <a:endParaRPr sz="4788">
              <a:solidFill>
                <a:srgbClr val="002F4A"/>
              </a:solidFill>
              <a:latin typeface="Merriweather Black"/>
              <a:ea typeface="Merriweather Black"/>
              <a:cs typeface="Merriweather Black"/>
              <a:sym typeface="Merriweather Black"/>
            </a:endParaRPr>
          </a:p>
          <a:p>
            <a:pPr indent="0" lvl="0" marL="0" rtl="0" algn="l">
              <a:spcBef>
                <a:spcPts val="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pic>
        <p:nvPicPr>
          <p:cNvPr id="546" name="Google Shape;546;p93"/>
          <p:cNvPicPr preferRelativeResize="0"/>
          <p:nvPr/>
        </p:nvPicPr>
        <p:blipFill>
          <a:blip r:embed="rId3">
            <a:alphaModFix/>
          </a:blip>
          <a:stretch>
            <a:fillRect/>
          </a:stretch>
        </p:blipFill>
        <p:spPr>
          <a:xfrm>
            <a:off x="2949038" y="0"/>
            <a:ext cx="3245913" cy="514350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pic>
        <p:nvPicPr>
          <p:cNvPr id="551" name="Google Shape;551;p94"/>
          <p:cNvPicPr preferRelativeResize="0"/>
          <p:nvPr/>
        </p:nvPicPr>
        <p:blipFill>
          <a:blip r:embed="rId3">
            <a:alphaModFix/>
          </a:blip>
          <a:stretch>
            <a:fillRect/>
          </a:stretch>
        </p:blipFill>
        <p:spPr>
          <a:xfrm>
            <a:off x="940813" y="0"/>
            <a:ext cx="7262363" cy="514350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pic>
        <p:nvPicPr>
          <p:cNvPr id="556" name="Google Shape;556;p95"/>
          <p:cNvPicPr preferRelativeResize="0"/>
          <p:nvPr/>
        </p:nvPicPr>
        <p:blipFill>
          <a:blip r:embed="rId3">
            <a:alphaModFix/>
          </a:blip>
          <a:stretch>
            <a:fillRect/>
          </a:stretch>
        </p:blipFill>
        <p:spPr>
          <a:xfrm>
            <a:off x="702688" y="0"/>
            <a:ext cx="7738629" cy="5143500"/>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96"/>
          <p:cNvSpPr txBox="1"/>
          <p:nvPr>
            <p:ph type="title"/>
          </p:nvPr>
        </p:nvSpPr>
        <p:spPr>
          <a:xfrm>
            <a:off x="421200" y="942300"/>
            <a:ext cx="8301600" cy="32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Uso de rrss en las que intervenir en comunidades pre-existentes (tipo B)</a:t>
            </a:r>
            <a:endParaRPr sz="5200">
              <a:latin typeface="Merriweather Black"/>
              <a:ea typeface="Merriweather Black"/>
              <a:cs typeface="Merriweather Black"/>
              <a:sym typeface="Merriweather Black"/>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9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Reddit</a:t>
            </a:r>
            <a:endParaRPr/>
          </a:p>
        </p:txBody>
      </p:sp>
      <p:sp>
        <p:nvSpPr>
          <p:cNvPr id="567" name="Google Shape;567;p97"/>
          <p:cNvSpPr txBox="1"/>
          <p:nvPr/>
        </p:nvSpPr>
        <p:spPr>
          <a:xfrm>
            <a:off x="348925" y="1453875"/>
            <a:ext cx="38835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Herramientas</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rPr lang="ca">
                <a:latin typeface="EB Garamond"/>
                <a:ea typeface="EB Garamond"/>
                <a:cs typeface="EB Garamond"/>
                <a:sym typeface="EB Garamond"/>
              </a:rPr>
              <a:t>Reddit Keyword Monitor Pro </a:t>
            </a:r>
            <a:endParaRPr>
              <a:latin typeface="EB Garamond"/>
              <a:ea typeface="EB Garamond"/>
              <a:cs typeface="EB Garamond"/>
              <a:sym typeface="EB Garamond"/>
            </a:endParaRPr>
          </a:p>
          <a:p>
            <a:pPr indent="0" lvl="0" marL="0" rtl="0" algn="l">
              <a:lnSpc>
                <a:spcPct val="150000"/>
              </a:lnSpc>
              <a:spcBef>
                <a:spcPts val="0"/>
              </a:spcBef>
              <a:spcAft>
                <a:spcPts val="0"/>
              </a:spcAft>
              <a:buNone/>
            </a:pPr>
            <a:r>
              <a:rPr b="1" lang="ca">
                <a:latin typeface="EB Garamond"/>
                <a:ea typeface="EB Garamond"/>
                <a:cs typeface="EB Garamond"/>
                <a:sym typeface="EB Garamond"/>
              </a:rPr>
              <a:t>Intervención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Se intervendrá con una cuenta oficial de nuestra empresa en aquellas discusiones que tengan alguna queja real que pueda ser solucionada, o en discusiones que generen preguntas para las que podamos ofrecer una respuesta. Incluso en conversaciones que no hablen de nuestra empresa, pero </a:t>
            </a:r>
            <a:r>
              <a:rPr lang="ca" sz="1200">
                <a:latin typeface="EB Garamond"/>
                <a:ea typeface="EB Garamond"/>
                <a:cs typeface="EB Garamond"/>
                <a:sym typeface="EB Garamond"/>
              </a:rPr>
              <a:t>sí</a:t>
            </a:r>
            <a:r>
              <a:rPr lang="ca" sz="1200">
                <a:latin typeface="EB Garamond"/>
                <a:ea typeface="EB Garamond"/>
                <a:cs typeface="EB Garamond"/>
                <a:sym typeface="EB Garamond"/>
              </a:rPr>
              <a:t> de preguntas sobre algún producto que vendamos, se participará de tal manera que se le ofrezca al usuario un enlace a nuestra web donde encontrará el producto que está buscando.</a:t>
            </a:r>
            <a:endParaRPr sz="1200">
              <a:latin typeface="EB Garamond"/>
              <a:ea typeface="EB Garamond"/>
              <a:cs typeface="EB Garamond"/>
              <a:sym typeface="EB Garamond"/>
            </a:endParaRPr>
          </a:p>
          <a:p>
            <a:pPr indent="0" lvl="0" marL="0" rtl="0" algn="l">
              <a:lnSpc>
                <a:spcPct val="115000"/>
              </a:lnSpc>
              <a:spcBef>
                <a:spcPts val="0"/>
              </a:spcBef>
              <a:spcAft>
                <a:spcPts val="0"/>
              </a:spcAft>
              <a:buNone/>
            </a:pPr>
            <a:r>
              <a:t/>
            </a:r>
            <a:endParaRPr>
              <a:latin typeface="EB Garamond"/>
              <a:ea typeface="EB Garamond"/>
              <a:cs typeface="EB Garamond"/>
              <a:sym typeface="EB Garamond"/>
            </a:endParaRPr>
          </a:p>
        </p:txBody>
      </p:sp>
      <p:pic>
        <p:nvPicPr>
          <p:cNvPr id="568" name="Google Shape;568;p97"/>
          <p:cNvPicPr preferRelativeResize="0"/>
          <p:nvPr/>
        </p:nvPicPr>
        <p:blipFill>
          <a:blip r:embed="rId3">
            <a:alphaModFix/>
          </a:blip>
          <a:stretch>
            <a:fillRect/>
          </a:stretch>
        </p:blipFill>
        <p:spPr>
          <a:xfrm>
            <a:off x="4232425" y="1659525"/>
            <a:ext cx="4567250" cy="311565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9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Facebook Grupos</a:t>
            </a:r>
            <a:endParaRPr/>
          </a:p>
        </p:txBody>
      </p:sp>
      <p:sp>
        <p:nvSpPr>
          <p:cNvPr id="574" name="Google Shape;574;p98"/>
          <p:cNvSpPr txBox="1"/>
          <p:nvPr/>
        </p:nvSpPr>
        <p:spPr>
          <a:xfrm>
            <a:off x="348925" y="1453875"/>
            <a:ext cx="38835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Herramientas</a:t>
            </a:r>
            <a:endParaRPr b="1">
              <a:latin typeface="EB Garamond"/>
              <a:ea typeface="EB Garamond"/>
              <a:cs typeface="EB Garamond"/>
              <a:sym typeface="EB Garamond"/>
            </a:endParaRPr>
          </a:p>
          <a:p>
            <a:pPr indent="0" lvl="0" marL="0" rtl="0" algn="l">
              <a:lnSpc>
                <a:spcPct val="150000"/>
              </a:lnSpc>
              <a:spcBef>
                <a:spcPts val="0"/>
              </a:spcBef>
              <a:spcAft>
                <a:spcPts val="0"/>
              </a:spcAft>
              <a:buNone/>
            </a:pPr>
            <a:r>
              <a:rPr lang="ca">
                <a:latin typeface="EB Garamond"/>
                <a:ea typeface="EB Garamond"/>
                <a:cs typeface="EB Garamond"/>
                <a:sym typeface="EB Garamond"/>
              </a:rPr>
              <a:t>Buzzmonitor</a:t>
            </a:r>
            <a:endParaRPr>
              <a:latin typeface="EB Garamond"/>
              <a:ea typeface="EB Garamond"/>
              <a:cs typeface="EB Garamond"/>
              <a:sym typeface="EB Garamond"/>
            </a:endParaRPr>
          </a:p>
          <a:p>
            <a:pPr indent="0" lvl="0" marL="0" rtl="0" algn="l">
              <a:lnSpc>
                <a:spcPct val="150000"/>
              </a:lnSpc>
              <a:spcBef>
                <a:spcPts val="0"/>
              </a:spcBef>
              <a:spcAft>
                <a:spcPts val="0"/>
              </a:spcAft>
              <a:buNone/>
            </a:pPr>
            <a:r>
              <a:t/>
            </a:r>
            <a:endParaRPr>
              <a:latin typeface="EB Garamond"/>
              <a:ea typeface="EB Garamond"/>
              <a:cs typeface="EB Garamond"/>
              <a:sym typeface="EB Garamond"/>
            </a:endParaRPr>
          </a:p>
          <a:p>
            <a:pPr indent="0" lvl="0" marL="0" rtl="0" algn="l">
              <a:lnSpc>
                <a:spcPct val="150000"/>
              </a:lnSpc>
              <a:spcBef>
                <a:spcPts val="0"/>
              </a:spcBef>
              <a:spcAft>
                <a:spcPts val="0"/>
              </a:spcAft>
              <a:buNone/>
            </a:pPr>
            <a:r>
              <a:rPr b="1" lang="ca">
                <a:latin typeface="EB Garamond"/>
                <a:ea typeface="EB Garamond"/>
                <a:cs typeface="EB Garamond"/>
                <a:sym typeface="EB Garamond"/>
              </a:rPr>
              <a:t>Intervención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Se estudiará cuando es conveniente intervenir, si podemos ofrecer algún producto de calidad al usuario, o si podemos proporcionarle una respuesta que solucione su problema o duda, incluso remitirle a nuestro servicio de atención al cliente.</a:t>
            </a:r>
            <a:endParaRPr sz="1200">
              <a:latin typeface="EB Garamond"/>
              <a:ea typeface="EB Garamond"/>
              <a:cs typeface="EB Garamond"/>
              <a:sym typeface="EB Garamond"/>
            </a:endParaRPr>
          </a:p>
          <a:p>
            <a:pPr indent="0" lvl="0" marL="0" rtl="0" algn="l">
              <a:lnSpc>
                <a:spcPct val="115000"/>
              </a:lnSpc>
              <a:spcBef>
                <a:spcPts val="0"/>
              </a:spcBef>
              <a:spcAft>
                <a:spcPts val="0"/>
              </a:spcAft>
              <a:buNone/>
            </a:pPr>
            <a:r>
              <a:t/>
            </a:r>
            <a:endParaRPr sz="1200">
              <a:latin typeface="EB Garamond"/>
              <a:ea typeface="EB Garamond"/>
              <a:cs typeface="EB Garamond"/>
              <a:sym typeface="EB Garamond"/>
            </a:endParaRPr>
          </a:p>
          <a:p>
            <a:pPr indent="0" lvl="0" marL="0" rtl="0" algn="l">
              <a:lnSpc>
                <a:spcPct val="115000"/>
              </a:lnSpc>
              <a:spcBef>
                <a:spcPts val="0"/>
              </a:spcBef>
              <a:spcAft>
                <a:spcPts val="0"/>
              </a:spcAft>
              <a:buNone/>
            </a:pPr>
            <a:r>
              <a:t/>
            </a:r>
            <a:endParaRPr>
              <a:latin typeface="EB Garamond"/>
              <a:ea typeface="EB Garamond"/>
              <a:cs typeface="EB Garamond"/>
              <a:sym typeface="EB Garamond"/>
            </a:endParaRPr>
          </a:p>
        </p:txBody>
      </p:sp>
      <p:pic>
        <p:nvPicPr>
          <p:cNvPr id="575" name="Google Shape;575;p98"/>
          <p:cNvPicPr preferRelativeResize="0"/>
          <p:nvPr/>
        </p:nvPicPr>
        <p:blipFill>
          <a:blip r:embed="rId3">
            <a:alphaModFix/>
          </a:blip>
          <a:stretch>
            <a:fillRect/>
          </a:stretch>
        </p:blipFill>
        <p:spPr>
          <a:xfrm>
            <a:off x="4232425" y="1903550"/>
            <a:ext cx="4705976" cy="266483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99"/>
          <p:cNvSpPr txBox="1"/>
          <p:nvPr>
            <p:ph type="title"/>
          </p:nvPr>
        </p:nvSpPr>
        <p:spPr>
          <a:xfrm>
            <a:off x="311700" y="242450"/>
            <a:ext cx="8520600" cy="933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MediaVida					Grupos de Whatsapp y </a:t>
            </a:r>
            <a:endParaRPr/>
          </a:p>
          <a:p>
            <a:pPr indent="457200" lvl="0" marL="3200400" rtl="0" algn="l">
              <a:spcBef>
                <a:spcPts val="0"/>
              </a:spcBef>
              <a:spcAft>
                <a:spcPts val="0"/>
              </a:spcAft>
              <a:buNone/>
            </a:pPr>
            <a:r>
              <a:rPr lang="ca"/>
              <a:t>Telegram</a:t>
            </a:r>
            <a:endParaRPr/>
          </a:p>
        </p:txBody>
      </p:sp>
      <p:sp>
        <p:nvSpPr>
          <p:cNvPr id="581" name="Google Shape;581;p99"/>
          <p:cNvSpPr txBox="1"/>
          <p:nvPr/>
        </p:nvSpPr>
        <p:spPr>
          <a:xfrm>
            <a:off x="135700" y="1460350"/>
            <a:ext cx="37350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Intervención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En esta red social no se usará ningún tipo de herramienta para monitorizarla. En cambio, se participará activamente en foros en línea dedicados al cuidado de mascotas, entrenamiento, alimentación, y otras áreas relacionadas con las mascotas, y ofreceremos soluciones a problemas de la gente que puedan ser resueltos con algún producto de nuestra página.</a:t>
            </a:r>
            <a:endParaRPr sz="1200">
              <a:latin typeface="EB Garamond"/>
              <a:ea typeface="EB Garamond"/>
              <a:cs typeface="EB Garamond"/>
              <a:sym typeface="EB Garamond"/>
            </a:endParaRPr>
          </a:p>
          <a:p>
            <a:pPr indent="0" lvl="0" marL="0" rtl="0" algn="l">
              <a:lnSpc>
                <a:spcPct val="115000"/>
              </a:lnSpc>
              <a:spcBef>
                <a:spcPts val="0"/>
              </a:spcBef>
              <a:spcAft>
                <a:spcPts val="0"/>
              </a:spcAft>
              <a:buNone/>
            </a:pPr>
            <a:r>
              <a:t/>
            </a:r>
            <a:endParaRPr sz="1200">
              <a:latin typeface="EB Garamond"/>
              <a:ea typeface="EB Garamond"/>
              <a:cs typeface="EB Garamond"/>
              <a:sym typeface="EB Garamond"/>
            </a:endParaRPr>
          </a:p>
          <a:p>
            <a:pPr indent="0" lvl="0" marL="0" rtl="0" algn="l">
              <a:lnSpc>
                <a:spcPct val="115000"/>
              </a:lnSpc>
              <a:spcBef>
                <a:spcPts val="0"/>
              </a:spcBef>
              <a:spcAft>
                <a:spcPts val="0"/>
              </a:spcAft>
              <a:buNone/>
            </a:pPr>
            <a:r>
              <a:t/>
            </a:r>
            <a:endParaRPr>
              <a:latin typeface="EB Garamond"/>
              <a:ea typeface="EB Garamond"/>
              <a:cs typeface="EB Garamond"/>
              <a:sym typeface="EB Garamond"/>
            </a:endParaRPr>
          </a:p>
        </p:txBody>
      </p:sp>
      <p:sp>
        <p:nvSpPr>
          <p:cNvPr id="582" name="Google Shape;582;p99"/>
          <p:cNvSpPr txBox="1"/>
          <p:nvPr/>
        </p:nvSpPr>
        <p:spPr>
          <a:xfrm>
            <a:off x="4178025" y="1460350"/>
            <a:ext cx="3735000" cy="34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ca">
                <a:latin typeface="EB Garamond"/>
                <a:ea typeface="EB Garamond"/>
                <a:cs typeface="EB Garamond"/>
                <a:sym typeface="EB Garamond"/>
              </a:rPr>
              <a:t>Intervención</a:t>
            </a:r>
            <a:endParaRPr b="1">
              <a:latin typeface="EB Garamond"/>
              <a:ea typeface="EB Garamond"/>
              <a:cs typeface="EB Garamond"/>
              <a:sym typeface="EB Garamond"/>
            </a:endParaRPr>
          </a:p>
          <a:p>
            <a:pPr indent="0" lvl="0" marL="0" rtl="0" algn="l">
              <a:lnSpc>
                <a:spcPct val="115000"/>
              </a:lnSpc>
              <a:spcBef>
                <a:spcPts val="0"/>
              </a:spcBef>
              <a:spcAft>
                <a:spcPts val="0"/>
              </a:spcAft>
              <a:buNone/>
            </a:pPr>
            <a:r>
              <a:rPr lang="ca" sz="1200">
                <a:latin typeface="EB Garamond"/>
                <a:ea typeface="EB Garamond"/>
                <a:cs typeface="EB Garamond"/>
                <a:sym typeface="EB Garamond"/>
              </a:rPr>
              <a:t>En estas dos redes sociales, y al igual que en MediaVida, se participará en grupos de mensajería populares entre dueños de mascotas, para proporcionar soporte al cliente, compartir consejos, e incluso recomendar algún producto de nuestra página y así conseguir más ventas y credibilidad.</a:t>
            </a:r>
            <a:endParaRPr sz="1200">
              <a:latin typeface="EB Garamond"/>
              <a:ea typeface="EB Garamond"/>
              <a:cs typeface="EB Garamond"/>
              <a:sym typeface="EB Garamond"/>
            </a:endParaRPr>
          </a:p>
          <a:p>
            <a:pPr indent="0" lvl="0" marL="0" rtl="0" algn="l">
              <a:lnSpc>
                <a:spcPct val="115000"/>
              </a:lnSpc>
              <a:spcBef>
                <a:spcPts val="0"/>
              </a:spcBef>
              <a:spcAft>
                <a:spcPts val="0"/>
              </a:spcAft>
              <a:buNone/>
            </a:pPr>
            <a:r>
              <a:t/>
            </a:r>
            <a:endParaRPr sz="1200">
              <a:latin typeface="EB Garamond"/>
              <a:ea typeface="EB Garamond"/>
              <a:cs typeface="EB Garamond"/>
              <a:sym typeface="EB Garamond"/>
            </a:endParaRPr>
          </a:p>
          <a:p>
            <a:pPr indent="0" lvl="0" marL="0" rtl="0" algn="l">
              <a:lnSpc>
                <a:spcPct val="115000"/>
              </a:lnSpc>
              <a:spcBef>
                <a:spcPts val="0"/>
              </a:spcBef>
              <a:spcAft>
                <a:spcPts val="0"/>
              </a:spcAft>
              <a:buNone/>
            </a:pPr>
            <a:r>
              <a:t/>
            </a:r>
            <a:endParaRPr>
              <a:latin typeface="EB Garamond"/>
              <a:ea typeface="EB Garamond"/>
              <a:cs typeface="EB Garamond"/>
              <a:sym typeface="EB Garamond"/>
            </a:endParaRPr>
          </a:p>
        </p:txBody>
      </p:sp>
      <p:pic>
        <p:nvPicPr>
          <p:cNvPr id="583" name="Google Shape;583;p99"/>
          <p:cNvPicPr preferRelativeResize="0"/>
          <p:nvPr/>
        </p:nvPicPr>
        <p:blipFill>
          <a:blip r:embed="rId3">
            <a:alphaModFix/>
          </a:blip>
          <a:stretch>
            <a:fillRect/>
          </a:stretch>
        </p:blipFill>
        <p:spPr>
          <a:xfrm>
            <a:off x="837018" y="3308393"/>
            <a:ext cx="1695275" cy="1695300"/>
          </a:xfrm>
          <a:prstGeom prst="rect">
            <a:avLst/>
          </a:prstGeom>
          <a:noFill/>
          <a:ln>
            <a:noFill/>
          </a:ln>
        </p:spPr>
      </p:pic>
      <p:pic>
        <p:nvPicPr>
          <p:cNvPr id="584" name="Google Shape;584;p99"/>
          <p:cNvPicPr preferRelativeResize="0"/>
          <p:nvPr/>
        </p:nvPicPr>
        <p:blipFill>
          <a:blip r:embed="rId4">
            <a:alphaModFix/>
          </a:blip>
          <a:stretch>
            <a:fillRect/>
          </a:stretch>
        </p:blipFill>
        <p:spPr>
          <a:xfrm>
            <a:off x="4318304" y="3078251"/>
            <a:ext cx="1809123" cy="1819802"/>
          </a:xfrm>
          <a:prstGeom prst="rect">
            <a:avLst/>
          </a:prstGeom>
          <a:noFill/>
          <a:ln>
            <a:noFill/>
          </a:ln>
        </p:spPr>
      </p:pic>
      <p:pic>
        <p:nvPicPr>
          <p:cNvPr id="585" name="Google Shape;585;p99"/>
          <p:cNvPicPr preferRelativeResize="0"/>
          <p:nvPr/>
        </p:nvPicPr>
        <p:blipFill>
          <a:blip r:embed="rId5">
            <a:alphaModFix/>
          </a:blip>
          <a:stretch>
            <a:fillRect/>
          </a:stretch>
        </p:blipFill>
        <p:spPr>
          <a:xfrm>
            <a:off x="6575026" y="3140513"/>
            <a:ext cx="1695273" cy="1695273"/>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100"/>
          <p:cNvSpPr txBox="1"/>
          <p:nvPr>
            <p:ph type="title"/>
          </p:nvPr>
        </p:nvSpPr>
        <p:spPr>
          <a:xfrm>
            <a:off x="421200" y="1717050"/>
            <a:ext cx="8301600" cy="170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5000">
                <a:latin typeface="Merriweather Black"/>
                <a:ea typeface="Merriweather Black"/>
                <a:cs typeface="Merriweather Black"/>
                <a:sym typeface="Merriweather Black"/>
              </a:rPr>
              <a:t>Describir en detalle una acción o campaña </a:t>
            </a:r>
            <a:endParaRPr sz="5200">
              <a:latin typeface="Merriweather Black"/>
              <a:ea typeface="Merriweather Black"/>
              <a:cs typeface="Merriweather Black"/>
              <a:sym typeface="Merriweather Black"/>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10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CAMPAÑA DE </a:t>
            </a:r>
            <a:r>
              <a:rPr lang="ca"/>
              <a:t>NAVIDAD</a:t>
            </a:r>
            <a:endParaRPr/>
          </a:p>
        </p:txBody>
      </p:sp>
      <p:sp>
        <p:nvSpPr>
          <p:cNvPr id="596" name="Google Shape;596;p101"/>
          <p:cNvSpPr txBox="1"/>
          <p:nvPr/>
        </p:nvSpPr>
        <p:spPr>
          <a:xfrm>
            <a:off x="107725" y="1372800"/>
            <a:ext cx="8688300" cy="1225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ca" sz="1300">
                <a:latin typeface="EB Garamond"/>
                <a:ea typeface="EB Garamond"/>
                <a:cs typeface="EB Garamond"/>
                <a:sym typeface="EB Garamond"/>
              </a:rPr>
              <a:t>Objetivos de la Campaña</a:t>
            </a:r>
            <a:endParaRPr sz="1300">
              <a:latin typeface="EB Garamond"/>
              <a:ea typeface="EB Garamond"/>
              <a:cs typeface="EB Garamond"/>
              <a:sym typeface="EB Garamond"/>
            </a:endParaRPr>
          </a:p>
          <a:p>
            <a:pPr indent="-311150" lvl="0" marL="457200" marR="0" rtl="0" algn="l">
              <a:lnSpc>
                <a:spcPct val="115000"/>
              </a:lnSpc>
              <a:spcBef>
                <a:spcPts val="0"/>
              </a:spcBef>
              <a:spcAft>
                <a:spcPts val="0"/>
              </a:spcAft>
              <a:buSzPts val="1300"/>
              <a:buFont typeface="EB Garamond"/>
              <a:buChar char="●"/>
            </a:pPr>
            <a:r>
              <a:rPr b="1" lang="ca" sz="1300">
                <a:latin typeface="EB Garamond"/>
                <a:ea typeface="EB Garamond"/>
                <a:cs typeface="EB Garamond"/>
                <a:sym typeface="EB Garamond"/>
              </a:rPr>
              <a:t>Aumentar el reconocimiento de la marca</a:t>
            </a:r>
            <a:r>
              <a:rPr lang="ca" sz="1300">
                <a:latin typeface="EB Garamond"/>
                <a:ea typeface="EB Garamond"/>
                <a:cs typeface="EB Garamond"/>
                <a:sym typeface="EB Garamond"/>
              </a:rPr>
              <a:t> GatiGos durante la temporada navideña.</a:t>
            </a:r>
            <a:endParaRPr sz="1300">
              <a:latin typeface="EB Garamond"/>
              <a:ea typeface="EB Garamond"/>
              <a:cs typeface="EB Garamond"/>
              <a:sym typeface="EB Garamond"/>
            </a:endParaRPr>
          </a:p>
          <a:p>
            <a:pPr indent="-311150" lvl="0" marL="457200" marR="0" rtl="0" algn="l">
              <a:lnSpc>
                <a:spcPct val="115000"/>
              </a:lnSpc>
              <a:spcBef>
                <a:spcPts val="0"/>
              </a:spcBef>
              <a:spcAft>
                <a:spcPts val="0"/>
              </a:spcAft>
              <a:buSzPts val="1300"/>
              <a:buFont typeface="EB Garamond"/>
              <a:buChar char="●"/>
            </a:pPr>
            <a:r>
              <a:rPr b="1" lang="ca" sz="1300">
                <a:latin typeface="EB Garamond"/>
                <a:ea typeface="EB Garamond"/>
                <a:cs typeface="EB Garamond"/>
                <a:sym typeface="EB Garamond"/>
              </a:rPr>
              <a:t>Fomentar la fidelización de los clientes</a:t>
            </a:r>
            <a:r>
              <a:rPr lang="ca" sz="1300">
                <a:latin typeface="EB Garamond"/>
                <a:ea typeface="EB Garamond"/>
                <a:cs typeface="EB Garamond"/>
                <a:sym typeface="EB Garamond"/>
              </a:rPr>
              <a:t> a través de ofertas y sorteos para seguidores.</a:t>
            </a:r>
            <a:endParaRPr sz="1500">
              <a:solidFill>
                <a:schemeClr val="dk2"/>
              </a:solidFill>
              <a:latin typeface="Roboto"/>
              <a:ea typeface="Roboto"/>
              <a:cs typeface="Roboto"/>
              <a:sym typeface="Roboto"/>
            </a:endParaRPr>
          </a:p>
        </p:txBody>
      </p:sp>
      <p:sp>
        <p:nvSpPr>
          <p:cNvPr id="597" name="Google Shape;597;p101"/>
          <p:cNvSpPr txBox="1"/>
          <p:nvPr/>
        </p:nvSpPr>
        <p:spPr>
          <a:xfrm>
            <a:off x="107725" y="2255205"/>
            <a:ext cx="8724600" cy="221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ca" sz="1300">
                <a:latin typeface="EB Garamond"/>
                <a:ea typeface="EB Garamond"/>
                <a:cs typeface="EB Garamond"/>
                <a:sym typeface="EB Garamond"/>
              </a:rPr>
              <a:t>Redes Sociales Utilizadas</a:t>
            </a:r>
            <a:endParaRPr sz="1300">
              <a:latin typeface="EB Garamond"/>
              <a:ea typeface="EB Garamond"/>
              <a:cs typeface="EB Garamond"/>
              <a:sym typeface="EB Garamond"/>
            </a:endParaRPr>
          </a:p>
          <a:p>
            <a:pPr indent="-311150" lvl="0" marL="457200" rtl="0" algn="l">
              <a:lnSpc>
                <a:spcPct val="115000"/>
              </a:lnSpc>
              <a:spcBef>
                <a:spcPts val="0"/>
              </a:spcBef>
              <a:spcAft>
                <a:spcPts val="0"/>
              </a:spcAft>
              <a:buSzPts val="1300"/>
              <a:buFont typeface="EB Garamond"/>
              <a:buChar char="●"/>
            </a:pPr>
            <a:r>
              <a:rPr b="1" lang="ca" sz="1300">
                <a:latin typeface="EB Garamond"/>
                <a:ea typeface="EB Garamond"/>
                <a:cs typeface="EB Garamond"/>
                <a:sym typeface="EB Garamond"/>
              </a:rPr>
              <a:t>Instagram</a:t>
            </a:r>
            <a:r>
              <a:rPr lang="ca" sz="1300">
                <a:latin typeface="EB Garamond"/>
                <a:ea typeface="EB Garamond"/>
                <a:cs typeface="EB Garamond"/>
                <a:sym typeface="EB Garamond"/>
              </a:rPr>
              <a:t>: En Instagram publicaremos historias y publicaciones sobre nuevos productos para atraer a nuevos clientes. Además, realizaremos sorteos y ofreceremos descuentos exclusivos para nuestros seguidores. Utilizaremos hashtags relevantes para aumentar la visibilidad de nuestra campaña.</a:t>
            </a:r>
            <a:endParaRPr sz="1300">
              <a:latin typeface="EB Garamond"/>
              <a:ea typeface="EB Garamond"/>
              <a:cs typeface="EB Garamond"/>
              <a:sym typeface="EB Garamond"/>
            </a:endParaRPr>
          </a:p>
          <a:p>
            <a:pPr indent="-311150" lvl="0" marL="457200" rtl="0" algn="l">
              <a:lnSpc>
                <a:spcPct val="115000"/>
              </a:lnSpc>
              <a:spcBef>
                <a:spcPts val="0"/>
              </a:spcBef>
              <a:spcAft>
                <a:spcPts val="0"/>
              </a:spcAft>
              <a:buSzPts val="1300"/>
              <a:buFont typeface="EB Garamond"/>
              <a:buChar char="●"/>
            </a:pPr>
            <a:r>
              <a:rPr b="1" lang="ca" sz="1300">
                <a:latin typeface="EB Garamond"/>
                <a:ea typeface="EB Garamond"/>
                <a:cs typeface="EB Garamond"/>
                <a:sym typeface="EB Garamond"/>
              </a:rPr>
              <a:t>Facebook</a:t>
            </a:r>
            <a:r>
              <a:rPr lang="ca" sz="1300">
                <a:latin typeface="EB Garamond"/>
                <a:ea typeface="EB Garamond"/>
                <a:cs typeface="EB Garamond"/>
                <a:sym typeface="EB Garamond"/>
              </a:rPr>
              <a:t>: En Facebook compartiremos publicaciones detalladas y anuncios patrocinados sobre nuestras ofertas de temporada y nuevos productos. Crearemos eventos virtuales y grupos de discusión para interactuar directamente con nuestra comunidad. </a:t>
            </a:r>
            <a:endParaRPr sz="1300">
              <a:latin typeface="EB Garamond"/>
              <a:ea typeface="EB Garamond"/>
              <a:cs typeface="EB Garamond"/>
              <a:sym typeface="EB Garamond"/>
            </a:endParaRPr>
          </a:p>
          <a:p>
            <a:pPr indent="-311150" lvl="0" marL="457200" rtl="0" algn="l">
              <a:lnSpc>
                <a:spcPct val="115000"/>
              </a:lnSpc>
              <a:spcBef>
                <a:spcPts val="0"/>
              </a:spcBef>
              <a:spcAft>
                <a:spcPts val="0"/>
              </a:spcAft>
              <a:buSzPts val="1300"/>
              <a:buFont typeface="EB Garamond"/>
              <a:buChar char="●"/>
            </a:pPr>
            <a:r>
              <a:rPr lang="ca" sz="1300">
                <a:latin typeface="EB Garamond"/>
                <a:ea typeface="EB Garamond"/>
                <a:cs typeface="EB Garamond"/>
                <a:sym typeface="EB Garamond"/>
              </a:rPr>
              <a:t>Tanto en facebook como en insta utilizaremos anuncios patrocinados los cuales te permiten subir tus productos con un link directo a </a:t>
            </a:r>
            <a:r>
              <a:rPr lang="ca" sz="1300">
                <a:latin typeface="EB Garamond"/>
                <a:ea typeface="EB Garamond"/>
                <a:cs typeface="EB Garamond"/>
                <a:sym typeface="EB Garamond"/>
              </a:rPr>
              <a:t>nuestra</a:t>
            </a:r>
            <a:r>
              <a:rPr lang="ca" sz="1300">
                <a:latin typeface="EB Garamond"/>
                <a:ea typeface="EB Garamond"/>
                <a:cs typeface="EB Garamond"/>
                <a:sym typeface="EB Garamond"/>
              </a:rPr>
              <a:t> página web sin la necesidad de ir al link del perfil. De esta forma el camino ha seguir es más directo. </a:t>
            </a:r>
            <a:endParaRPr sz="1300">
              <a:latin typeface="EB Garamond"/>
              <a:ea typeface="EB Garamond"/>
              <a:cs typeface="EB Garamond"/>
              <a:sym typeface="EB Garamond"/>
            </a:endParaRPr>
          </a:p>
          <a:p>
            <a:pPr indent="0" lvl="0" marL="457200" marR="0" rtl="0" algn="l">
              <a:lnSpc>
                <a:spcPct val="115000"/>
              </a:lnSpc>
              <a:spcBef>
                <a:spcPts val="0"/>
              </a:spcBef>
              <a:spcAft>
                <a:spcPts val="0"/>
              </a:spcAft>
              <a:buNone/>
            </a:pPr>
            <a:r>
              <a:t/>
            </a:r>
            <a:endParaRPr sz="1300">
              <a:latin typeface="EB Garamond"/>
              <a:ea typeface="EB Garamond"/>
              <a:cs typeface="EB Garamond"/>
              <a:sym typeface="EB Garamond"/>
            </a:endParaRPr>
          </a:p>
        </p:txBody>
      </p:sp>
      <p:sp>
        <p:nvSpPr>
          <p:cNvPr id="598" name="Google Shape;598;p101"/>
          <p:cNvSpPr txBox="1"/>
          <p:nvPr/>
        </p:nvSpPr>
        <p:spPr>
          <a:xfrm>
            <a:off x="107725" y="4312418"/>
            <a:ext cx="8520600" cy="737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ca" sz="1300">
                <a:latin typeface="EB Garamond"/>
                <a:ea typeface="EB Garamond"/>
                <a:cs typeface="EB Garamond"/>
                <a:sym typeface="EB Garamond"/>
              </a:rPr>
              <a:t>Calendario</a:t>
            </a:r>
            <a:endParaRPr sz="1300">
              <a:latin typeface="EB Garamond"/>
              <a:ea typeface="EB Garamond"/>
              <a:cs typeface="EB Garamond"/>
              <a:sym typeface="EB Garamond"/>
            </a:endParaRPr>
          </a:p>
          <a:p>
            <a:pPr indent="-311150" lvl="0" marL="457200" marR="0" rtl="0" algn="l">
              <a:lnSpc>
                <a:spcPct val="115000"/>
              </a:lnSpc>
              <a:spcBef>
                <a:spcPts val="0"/>
              </a:spcBef>
              <a:spcAft>
                <a:spcPts val="0"/>
              </a:spcAft>
              <a:buSzPts val="1300"/>
              <a:buFont typeface="EB Garamond"/>
              <a:buChar char="●"/>
            </a:pPr>
            <a:r>
              <a:rPr lang="ca" sz="1300">
                <a:latin typeface="EB Garamond"/>
                <a:ea typeface="EB Garamond"/>
                <a:cs typeface="EB Garamond"/>
                <a:sym typeface="EB Garamond"/>
              </a:rPr>
              <a:t>Esta campaña </a:t>
            </a:r>
            <a:r>
              <a:rPr lang="ca" sz="1300">
                <a:latin typeface="EB Garamond"/>
                <a:ea typeface="EB Garamond"/>
                <a:cs typeface="EB Garamond"/>
                <a:sym typeface="EB Garamond"/>
              </a:rPr>
              <a:t>empezará</a:t>
            </a:r>
            <a:r>
              <a:rPr lang="ca" sz="1300">
                <a:latin typeface="EB Garamond"/>
                <a:ea typeface="EB Garamond"/>
                <a:cs typeface="EB Garamond"/>
                <a:sym typeface="EB Garamond"/>
              </a:rPr>
              <a:t> el 1 de diciembre hasta el  25 del mismo.</a:t>
            </a:r>
            <a:endParaRPr sz="1300">
              <a:latin typeface="EB Garamond"/>
              <a:ea typeface="EB Garamond"/>
              <a:cs typeface="EB Garamond"/>
              <a:sym typeface="EB Garamon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nvSpPr>
        <p:spPr>
          <a:xfrm>
            <a:off x="0" y="0"/>
            <a:ext cx="49065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ca" sz="2100" u="sng">
                <a:latin typeface="EB Garamond"/>
                <a:ea typeface="EB Garamond"/>
                <a:cs typeface="EB Garamond"/>
                <a:sym typeface="EB Garamond"/>
              </a:rPr>
              <a:t>Estrategia y táctica de uso de cada RRSS:</a:t>
            </a:r>
            <a:endParaRPr b="1" sz="2100" u="sng">
              <a:latin typeface="EB Garamond"/>
              <a:ea typeface="EB Garamond"/>
              <a:cs typeface="EB Garamond"/>
              <a:sym typeface="EB Garamond"/>
            </a:endParaRPr>
          </a:p>
        </p:txBody>
      </p:sp>
      <p:graphicFrame>
        <p:nvGraphicFramePr>
          <p:cNvPr id="113" name="Google Shape;113;p21"/>
          <p:cNvGraphicFramePr/>
          <p:nvPr/>
        </p:nvGraphicFramePr>
        <p:xfrm>
          <a:off x="104700" y="742950"/>
          <a:ext cx="3000000" cy="3000000"/>
        </p:xfrm>
        <a:graphic>
          <a:graphicData uri="http://schemas.openxmlformats.org/drawingml/2006/table">
            <a:tbl>
              <a:tblPr>
                <a:noFill/>
                <a:tableStyleId>{4D301CFE-A2EB-4CC8-8A13-D8589CA25351}</a:tableStyleId>
              </a:tblPr>
              <a:tblGrid>
                <a:gridCol w="1436350"/>
                <a:gridCol w="5056275"/>
                <a:gridCol w="2441950"/>
              </a:tblGrid>
              <a:tr h="333375">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Red Social</a:t>
                      </a:r>
                      <a:endParaRPr b="1" sz="15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Táctica y Estratégia</a:t>
                      </a:r>
                      <a:endParaRPr b="1" sz="15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c>
                  <a:txBody>
                    <a:bodyPr/>
                    <a:lstStyle/>
                    <a:p>
                      <a:pPr indent="0" lvl="0" marL="0" rtl="0" algn="ctr">
                        <a:lnSpc>
                          <a:spcPct val="115000"/>
                        </a:lnSpc>
                        <a:spcBef>
                          <a:spcPts val="0"/>
                        </a:spcBef>
                        <a:spcAft>
                          <a:spcPts val="0"/>
                        </a:spcAft>
                        <a:buNone/>
                      </a:pPr>
                      <a:r>
                        <a:rPr b="1" lang="ca" sz="1500">
                          <a:latin typeface="EB Garamond"/>
                          <a:ea typeface="EB Garamond"/>
                          <a:cs typeface="EB Garamond"/>
                          <a:sym typeface="EB Garamond"/>
                        </a:rPr>
                        <a:t>Dónde?</a:t>
                      </a:r>
                      <a:endParaRPr b="1" sz="15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r>
              <a:tr h="5334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YouTube</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Tutoriales, unboxing de productos nuevos, Shorts, Vlogs, Podcasts con expertos de Mascotas o en Veterinaria.</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rowSpan="6">
                  <a:txBody>
                    <a:bodyPr/>
                    <a:lstStyle/>
                    <a:p>
                      <a:pPr indent="0" lvl="0" marL="0" rtl="0" algn="ctr">
                        <a:lnSpc>
                          <a:spcPct val="115000"/>
                        </a:lnSpc>
                        <a:spcBef>
                          <a:spcPts val="0"/>
                        </a:spcBef>
                        <a:spcAft>
                          <a:spcPts val="0"/>
                        </a:spcAft>
                        <a:buNone/>
                      </a:pPr>
                      <a:r>
                        <a:rPr lang="ca" sz="1200">
                          <a:latin typeface="EB Garamond Medium"/>
                          <a:ea typeface="EB Garamond Medium"/>
                          <a:cs typeface="EB Garamond Medium"/>
                          <a:sym typeface="EB Garamond Medium"/>
                        </a:rPr>
                        <a:t>Perfil propio</a:t>
                      </a:r>
                      <a:endParaRPr sz="1200">
                        <a:latin typeface="EB Garamond Medium"/>
                        <a:ea typeface="EB Garamond Medium"/>
                        <a:cs typeface="EB Garamond Medium"/>
                        <a:sym typeface="EB Garamond Medium"/>
                      </a:endParaRPr>
                    </a:p>
                    <a:p>
                      <a:pPr indent="0" lvl="0" marL="0" rtl="0" algn="ctr">
                        <a:lnSpc>
                          <a:spcPct val="115000"/>
                        </a:lnSpc>
                        <a:spcBef>
                          <a:spcPts val="0"/>
                        </a:spcBef>
                        <a:spcAft>
                          <a:spcPts val="0"/>
                        </a:spcAft>
                        <a:buNone/>
                      </a:pPr>
                      <a:r>
                        <a:rPr lang="ca" sz="1200">
                          <a:latin typeface="EB Garamond Medium"/>
                          <a:ea typeface="EB Garamond Medium"/>
                          <a:cs typeface="EB Garamond Medium"/>
                          <a:sym typeface="EB Garamond Medium"/>
                        </a:rPr>
                        <a:t>de GatiGos</a:t>
                      </a:r>
                      <a:endParaRPr sz="12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5334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Instagram</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Contenido visual sobre productos, encuestas, sorteos, colaboraciones con otras entidades para llegar a mayor público. Crear tienda con acceso directo a la página.</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vMerge="1"/>
              </a:tr>
              <a:tr h="5334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Facebook</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Noticias sobre nuestros productos, artículos sobre Gatos y Perros, publicidad con FB Ads.</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vMerge="1"/>
              </a:tr>
              <a:tr h="5334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LinkedIn</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Publicar sobre nuestros productos innovadores, buscar alianzas con otras empresas del sector. Fortalecer nuestras relaciones B2B.</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vMerge="1"/>
              </a:tr>
              <a:tr h="657225">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TikTok</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Enfoque: atraer a través de entretenimiento, crear contenido visual mostrando el uso de nuestros productos con diferentes mascotas, colaborar con clientes de Gatigos o influencers.</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vMerge="1"/>
              </a:tr>
              <a:tr h="533400">
                <a:tc>
                  <a:txBody>
                    <a:bodyPr/>
                    <a:lstStyle/>
                    <a:p>
                      <a:pPr indent="0" lvl="0" marL="0" rtl="0" algn="ctr">
                        <a:lnSpc>
                          <a:spcPct val="115000"/>
                        </a:lnSpc>
                        <a:spcBef>
                          <a:spcPts val="0"/>
                        </a:spcBef>
                        <a:spcAft>
                          <a:spcPts val="0"/>
                        </a:spcAft>
                        <a:buNone/>
                      </a:pPr>
                      <a:r>
                        <a:rPr b="1" lang="ca" sz="1300">
                          <a:latin typeface="EB Garamond"/>
                          <a:ea typeface="EB Garamond"/>
                          <a:cs typeface="EB Garamond"/>
                          <a:sym typeface="EB Garamond"/>
                        </a:rPr>
                        <a:t>Twitter</a:t>
                      </a:r>
                      <a:endParaRPr b="1" sz="1300">
                        <a:latin typeface="EB Garamond"/>
                        <a:ea typeface="EB Garamond"/>
                        <a:cs typeface="EB Garamond"/>
                        <a:sym typeface="EB Garamond"/>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lnSpc>
                          <a:spcPct val="115000"/>
                        </a:lnSpc>
                        <a:spcBef>
                          <a:spcPts val="0"/>
                        </a:spcBef>
                        <a:spcAft>
                          <a:spcPts val="0"/>
                        </a:spcAft>
                        <a:buNone/>
                      </a:pPr>
                      <a:r>
                        <a:rPr lang="ca" sz="1000">
                          <a:latin typeface="EB Garamond Medium"/>
                          <a:ea typeface="EB Garamond Medium"/>
                          <a:cs typeface="EB Garamond Medium"/>
                          <a:sym typeface="EB Garamond Medium"/>
                        </a:rPr>
                        <a:t>Compartir actualizaciones rápidas sobre los productos, noticias relevantes de la empresa y participar en conversaciones populares utilizando hashtags relevantes.</a:t>
                      </a:r>
                      <a:endParaRPr sz="1000">
                        <a:latin typeface="EB Garamond Medium"/>
                        <a:ea typeface="EB Garamond Medium"/>
                        <a:cs typeface="EB Garamond Medium"/>
                        <a:sym typeface="EB Garamond Medium"/>
                      </a:endParaRPr>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vMerge="1"/>
              </a:tr>
            </a:tbl>
          </a:graphicData>
        </a:graphic>
      </p:graphicFrame>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102"/>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Ejemplos de contenido: Instagram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04" name="Google Shape;604;p102"/>
          <p:cNvSpPr txBox="1"/>
          <p:nvPr/>
        </p:nvSpPr>
        <p:spPr>
          <a:xfrm>
            <a:off x="7313825" y="3503700"/>
            <a:ext cx="1721400" cy="972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ca" sz="1300">
                <a:latin typeface="EB Garamond"/>
                <a:ea typeface="EB Garamond"/>
                <a:cs typeface="EB Garamond"/>
                <a:sym typeface="EB Garamond"/>
              </a:rPr>
              <a:t>Fidelizacion: para participar los usuarios </a:t>
            </a:r>
            <a:r>
              <a:rPr lang="ca" sz="1300">
                <a:latin typeface="EB Garamond"/>
                <a:ea typeface="EB Garamond"/>
                <a:cs typeface="EB Garamond"/>
                <a:sym typeface="EB Garamond"/>
              </a:rPr>
              <a:t>tendrán</a:t>
            </a:r>
            <a:r>
              <a:rPr lang="ca" sz="1300">
                <a:latin typeface="EB Garamond"/>
                <a:ea typeface="EB Garamond"/>
                <a:cs typeface="EB Garamond"/>
                <a:sym typeface="EB Garamond"/>
              </a:rPr>
              <a:t> que seguir nuestro perfil.</a:t>
            </a:r>
            <a:endParaRPr sz="1300">
              <a:latin typeface="EB Garamond"/>
              <a:ea typeface="EB Garamond"/>
              <a:cs typeface="EB Garamond"/>
              <a:sym typeface="EB Garamond"/>
            </a:endParaRPr>
          </a:p>
        </p:txBody>
      </p:sp>
      <p:pic>
        <p:nvPicPr>
          <p:cNvPr id="605" name="Google Shape;605;p102"/>
          <p:cNvPicPr preferRelativeResize="0"/>
          <p:nvPr/>
        </p:nvPicPr>
        <p:blipFill>
          <a:blip r:embed="rId3">
            <a:alphaModFix/>
          </a:blip>
          <a:stretch>
            <a:fillRect/>
          </a:stretch>
        </p:blipFill>
        <p:spPr>
          <a:xfrm>
            <a:off x="3283850" y="1278225"/>
            <a:ext cx="2644174" cy="3865277"/>
          </a:xfrm>
          <a:prstGeom prst="rect">
            <a:avLst/>
          </a:prstGeom>
          <a:noFill/>
          <a:ln>
            <a:noFill/>
          </a:ln>
        </p:spPr>
      </p:pic>
      <p:cxnSp>
        <p:nvCxnSpPr>
          <p:cNvPr id="606" name="Google Shape;606;p102"/>
          <p:cNvCxnSpPr/>
          <p:nvPr/>
        </p:nvCxnSpPr>
        <p:spPr>
          <a:xfrm rot="10800000">
            <a:off x="4837325" y="3979800"/>
            <a:ext cx="2476500" cy="20700"/>
          </a:xfrm>
          <a:prstGeom prst="straightConnector1">
            <a:avLst/>
          </a:prstGeom>
          <a:noFill/>
          <a:ln cap="flat" cmpd="sng" w="38100">
            <a:solidFill>
              <a:srgbClr val="FF0000"/>
            </a:solidFill>
            <a:prstDash val="solid"/>
            <a:round/>
            <a:headEnd len="med" w="med" type="none"/>
            <a:tailEnd len="med" w="med" type="triangle"/>
          </a:ln>
        </p:spPr>
      </p:cxnSp>
      <p:sp>
        <p:nvSpPr>
          <p:cNvPr id="607" name="Google Shape;607;p102"/>
          <p:cNvSpPr txBox="1"/>
          <p:nvPr/>
        </p:nvSpPr>
        <p:spPr>
          <a:xfrm>
            <a:off x="455850" y="4085100"/>
            <a:ext cx="15513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ca" sz="1300">
                <a:latin typeface="EB Garamond"/>
                <a:ea typeface="EB Garamond"/>
                <a:cs typeface="EB Garamond"/>
                <a:sym typeface="EB Garamond"/>
              </a:rPr>
              <a:t>Atracción: Publicaciones sobre nuestros productos</a:t>
            </a:r>
            <a:endParaRPr sz="1300">
              <a:solidFill>
                <a:schemeClr val="dk2"/>
              </a:solidFill>
              <a:latin typeface="Roboto"/>
              <a:ea typeface="Roboto"/>
              <a:cs typeface="Roboto"/>
              <a:sym typeface="Roboto"/>
            </a:endParaRPr>
          </a:p>
        </p:txBody>
      </p:sp>
      <p:cxnSp>
        <p:nvCxnSpPr>
          <p:cNvPr id="608" name="Google Shape;608;p102"/>
          <p:cNvCxnSpPr/>
          <p:nvPr/>
        </p:nvCxnSpPr>
        <p:spPr>
          <a:xfrm>
            <a:off x="2007150" y="4476600"/>
            <a:ext cx="1442400" cy="2100"/>
          </a:xfrm>
          <a:prstGeom prst="straightConnector1">
            <a:avLst/>
          </a:prstGeom>
          <a:noFill/>
          <a:ln cap="flat" cmpd="sng" w="38100">
            <a:solidFill>
              <a:srgbClr val="FF0000"/>
            </a:solidFill>
            <a:prstDash val="solid"/>
            <a:round/>
            <a:headEnd len="med" w="med" type="none"/>
            <a:tailEnd len="med" w="med" type="triangle"/>
          </a:ln>
        </p:spPr>
      </p:cxnSp>
      <p:sp>
        <p:nvSpPr>
          <p:cNvPr id="609" name="Google Shape;609;p102"/>
          <p:cNvSpPr txBox="1"/>
          <p:nvPr/>
        </p:nvSpPr>
        <p:spPr>
          <a:xfrm>
            <a:off x="6823975" y="2510550"/>
            <a:ext cx="1490100" cy="6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300">
                <a:latin typeface="EB Garamond"/>
                <a:ea typeface="EB Garamond"/>
                <a:cs typeface="EB Garamond"/>
                <a:sym typeface="EB Garamond"/>
              </a:rPr>
              <a:t>Atracción: </a:t>
            </a:r>
            <a:endParaRPr sz="1300">
              <a:latin typeface="EB Garamond"/>
              <a:ea typeface="EB Garamond"/>
              <a:cs typeface="EB Garamond"/>
              <a:sym typeface="EB Garamond"/>
            </a:endParaRPr>
          </a:p>
          <a:p>
            <a:pPr indent="0" lvl="0" marL="0" rtl="0" algn="l">
              <a:spcBef>
                <a:spcPts val="0"/>
              </a:spcBef>
              <a:spcAft>
                <a:spcPts val="0"/>
              </a:spcAft>
              <a:buNone/>
            </a:pPr>
            <a:r>
              <a:rPr lang="ca" sz="1300">
                <a:latin typeface="EB Garamond"/>
                <a:ea typeface="EB Garamond"/>
                <a:cs typeface="EB Garamond"/>
                <a:sym typeface="EB Garamond"/>
              </a:rPr>
              <a:t>Posts con temática navideña</a:t>
            </a:r>
            <a:endParaRPr sz="1300">
              <a:solidFill>
                <a:schemeClr val="dk2"/>
              </a:solidFill>
              <a:latin typeface="Roboto"/>
              <a:ea typeface="Roboto"/>
              <a:cs typeface="Roboto"/>
              <a:sym typeface="Roboto"/>
            </a:endParaRPr>
          </a:p>
        </p:txBody>
      </p:sp>
      <p:cxnSp>
        <p:nvCxnSpPr>
          <p:cNvPr id="610" name="Google Shape;610;p102"/>
          <p:cNvCxnSpPr/>
          <p:nvPr/>
        </p:nvCxnSpPr>
        <p:spPr>
          <a:xfrm rot="10800000">
            <a:off x="5558575" y="2857500"/>
            <a:ext cx="1265400" cy="0"/>
          </a:xfrm>
          <a:prstGeom prst="straightConnector1">
            <a:avLst/>
          </a:prstGeom>
          <a:noFill/>
          <a:ln cap="flat" cmpd="sng" w="38100">
            <a:solidFill>
              <a:srgbClr val="FF0000"/>
            </a:solidFill>
            <a:prstDash val="solid"/>
            <a:round/>
            <a:headEnd len="med" w="med" type="none"/>
            <a:tailEnd len="med" w="med" type="triangle"/>
          </a:ln>
        </p:spPr>
      </p:cxnSp>
      <p:cxnSp>
        <p:nvCxnSpPr>
          <p:cNvPr id="611" name="Google Shape;611;p102"/>
          <p:cNvCxnSpPr/>
          <p:nvPr/>
        </p:nvCxnSpPr>
        <p:spPr>
          <a:xfrm>
            <a:off x="1914625" y="2143425"/>
            <a:ext cx="1442400" cy="2100"/>
          </a:xfrm>
          <a:prstGeom prst="straightConnector1">
            <a:avLst/>
          </a:prstGeom>
          <a:noFill/>
          <a:ln cap="flat" cmpd="sng" w="38100">
            <a:solidFill>
              <a:srgbClr val="FF0000"/>
            </a:solidFill>
            <a:prstDash val="solid"/>
            <a:round/>
            <a:headEnd len="med" w="med" type="none"/>
            <a:tailEnd len="med" w="med" type="triangle"/>
          </a:ln>
        </p:spPr>
      </p:cxnSp>
      <p:sp>
        <p:nvSpPr>
          <p:cNvPr id="612" name="Google Shape;612;p102"/>
          <p:cNvSpPr txBox="1"/>
          <p:nvPr/>
        </p:nvSpPr>
        <p:spPr>
          <a:xfrm>
            <a:off x="79825" y="1851975"/>
            <a:ext cx="18348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ca" sz="1300">
                <a:latin typeface="EB Garamond"/>
                <a:ea typeface="EB Garamond"/>
                <a:cs typeface="EB Garamond"/>
                <a:sym typeface="EB Garamond"/>
              </a:rPr>
              <a:t>Atracción: Historias sobre nuestros productos con temática navideña</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103"/>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a:t>Ejemplos de contenido: Facebook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618" name="Google Shape;618;p103"/>
          <p:cNvPicPr preferRelativeResize="0"/>
          <p:nvPr/>
        </p:nvPicPr>
        <p:blipFill>
          <a:blip r:embed="rId3">
            <a:alphaModFix/>
          </a:blip>
          <a:stretch>
            <a:fillRect/>
          </a:stretch>
        </p:blipFill>
        <p:spPr>
          <a:xfrm>
            <a:off x="1864450" y="1473675"/>
            <a:ext cx="7279549" cy="3415824"/>
          </a:xfrm>
          <a:prstGeom prst="rect">
            <a:avLst/>
          </a:prstGeom>
          <a:noFill/>
          <a:ln>
            <a:noFill/>
          </a:ln>
        </p:spPr>
      </p:pic>
      <p:sp>
        <p:nvSpPr>
          <p:cNvPr id="619" name="Google Shape;619;p103"/>
          <p:cNvSpPr txBox="1"/>
          <p:nvPr/>
        </p:nvSpPr>
        <p:spPr>
          <a:xfrm>
            <a:off x="112150" y="1989538"/>
            <a:ext cx="1721400" cy="2384100"/>
          </a:xfrm>
          <a:prstGeom prst="rect">
            <a:avLst/>
          </a:prstGeom>
          <a:noFill/>
          <a:ln>
            <a:noFill/>
          </a:ln>
        </p:spPr>
        <p:txBody>
          <a:bodyPr anchorCtr="0" anchor="t" bIns="91425" lIns="91425" spcFirstLastPara="1" rIns="91425" wrap="square" tIns="91425">
            <a:noAutofit/>
          </a:bodyPr>
          <a:lstStyle/>
          <a:p>
            <a:pPr indent="-311150" lvl="0" marL="457200" marR="0" rtl="0" algn="l">
              <a:lnSpc>
                <a:spcPct val="100000"/>
              </a:lnSpc>
              <a:spcBef>
                <a:spcPts val="0"/>
              </a:spcBef>
              <a:spcAft>
                <a:spcPts val="0"/>
              </a:spcAft>
              <a:buSzPts val="1300"/>
              <a:buFont typeface="EB Garamond"/>
              <a:buChar char="●"/>
            </a:pPr>
            <a:r>
              <a:rPr lang="ca" sz="1300">
                <a:latin typeface="EB Garamond"/>
                <a:ea typeface="EB Garamond"/>
                <a:cs typeface="EB Garamond"/>
                <a:sym typeface="EB Garamond"/>
              </a:rPr>
              <a:t>Fidelización</a:t>
            </a:r>
            <a:r>
              <a:rPr lang="ca" sz="1300">
                <a:latin typeface="EB Garamond"/>
                <a:ea typeface="EB Garamond"/>
                <a:cs typeface="EB Garamond"/>
                <a:sym typeface="EB Garamond"/>
              </a:rPr>
              <a:t>: descuentos en productos como la </a:t>
            </a:r>
            <a:r>
              <a:rPr lang="ca" sz="1300">
                <a:latin typeface="EB Garamond"/>
                <a:ea typeface="EB Garamond"/>
                <a:cs typeface="EB Garamond"/>
                <a:sym typeface="EB Garamond"/>
              </a:rPr>
              <a:t>suscripción</a:t>
            </a:r>
            <a:r>
              <a:rPr lang="ca" sz="1300">
                <a:latin typeface="EB Garamond"/>
                <a:ea typeface="EB Garamond"/>
                <a:cs typeface="EB Garamond"/>
                <a:sym typeface="EB Garamond"/>
              </a:rPr>
              <a:t> mensual</a:t>
            </a:r>
            <a:endParaRPr sz="1300">
              <a:latin typeface="EB Garamond"/>
              <a:ea typeface="EB Garamond"/>
              <a:cs typeface="EB Garamond"/>
              <a:sym typeface="EB Garamond"/>
            </a:endParaRPr>
          </a:p>
          <a:p>
            <a:pPr indent="-311150" lvl="0" marL="457200" rtl="0" algn="l">
              <a:spcBef>
                <a:spcPts val="0"/>
              </a:spcBef>
              <a:spcAft>
                <a:spcPts val="0"/>
              </a:spcAft>
              <a:buSzPts val="1300"/>
              <a:buFont typeface="EB Garamond"/>
              <a:buChar char="●"/>
            </a:pPr>
            <a:r>
              <a:rPr lang="ca" sz="1300">
                <a:latin typeface="EB Garamond"/>
                <a:ea typeface="EB Garamond"/>
                <a:cs typeface="EB Garamond"/>
                <a:sym typeface="EB Garamond"/>
              </a:rPr>
              <a:t>Atracción: Posts con temáticas navideñas</a:t>
            </a:r>
            <a:endParaRPr sz="1300">
              <a:solidFill>
                <a:schemeClr val="dk2"/>
              </a:solidFill>
              <a:latin typeface="Roboto"/>
              <a:ea typeface="Roboto"/>
              <a:cs typeface="Roboto"/>
              <a:sym typeface="Roboto"/>
            </a:endParaRPr>
          </a:p>
          <a:p>
            <a:pPr indent="-311150" lvl="0" marL="457200" marR="0" rtl="0" algn="l">
              <a:lnSpc>
                <a:spcPct val="100000"/>
              </a:lnSpc>
              <a:spcBef>
                <a:spcPts val="0"/>
              </a:spcBef>
              <a:spcAft>
                <a:spcPts val="0"/>
              </a:spcAft>
              <a:buSzPts val="1300"/>
              <a:buFont typeface="EB Garamond"/>
              <a:buChar char="●"/>
            </a:pPr>
            <a:r>
              <a:rPr lang="ca" sz="1300">
                <a:latin typeface="EB Garamond"/>
                <a:ea typeface="EB Garamond"/>
                <a:cs typeface="EB Garamond"/>
                <a:sym typeface="EB Garamond"/>
              </a:rPr>
              <a:t>Atracción: Posts sobre productos de nuestra web</a:t>
            </a:r>
            <a:endParaRPr sz="1300">
              <a:latin typeface="EB Garamond"/>
              <a:ea typeface="EB Garamond"/>
              <a:cs typeface="EB Garamond"/>
              <a:sym typeface="EB Garamond"/>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104"/>
          <p:cNvSpPr txBox="1"/>
          <p:nvPr>
            <p:ph type="title"/>
          </p:nvPr>
        </p:nvSpPr>
        <p:spPr>
          <a:xfrm>
            <a:off x="311675" y="1804525"/>
            <a:ext cx="7486800" cy="15612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t/>
            </a:r>
            <a:endParaRPr sz="1900">
              <a:solidFill>
                <a:srgbClr val="002F4A"/>
              </a:solidFill>
            </a:endParaRPr>
          </a:p>
          <a:p>
            <a:pPr indent="0" lvl="0" marL="0" rtl="0" algn="l">
              <a:lnSpc>
                <a:spcPct val="115000"/>
              </a:lnSpc>
              <a:spcBef>
                <a:spcPts val="0"/>
              </a:spcBef>
              <a:spcAft>
                <a:spcPts val="0"/>
              </a:spcAft>
              <a:buNone/>
            </a:pPr>
            <a:r>
              <a:t/>
            </a:r>
            <a:endParaRPr b="1" sz="2677">
              <a:solidFill>
                <a:srgbClr val="002F4A"/>
              </a:solidFill>
            </a:endParaRPr>
          </a:p>
          <a:p>
            <a:pPr indent="0" lvl="0" marL="0" rtl="0" algn="l">
              <a:lnSpc>
                <a:spcPct val="115000"/>
              </a:lnSpc>
              <a:spcBef>
                <a:spcPts val="0"/>
              </a:spcBef>
              <a:spcAft>
                <a:spcPts val="0"/>
              </a:spcAft>
              <a:buNone/>
            </a:pPr>
            <a:r>
              <a:rPr lang="ca" sz="4788">
                <a:solidFill>
                  <a:srgbClr val="002F4A"/>
                </a:solidFill>
                <a:latin typeface="Merriweather Black"/>
                <a:ea typeface="Merriweather Black"/>
                <a:cs typeface="Merriweather Black"/>
                <a:sym typeface="Merriweather Black"/>
              </a:rPr>
              <a:t>Informe de analítica para las tácticas en Redes Sociales </a:t>
            </a:r>
            <a:endParaRPr sz="4788">
              <a:solidFill>
                <a:srgbClr val="002F4A"/>
              </a:solidFill>
              <a:latin typeface="Merriweather Black"/>
              <a:ea typeface="Merriweather Black"/>
              <a:cs typeface="Merriweather Black"/>
              <a:sym typeface="Merriweather Black"/>
            </a:endParaRPr>
          </a:p>
          <a:p>
            <a:pPr indent="0" lvl="0" marL="0" rtl="0" algn="l">
              <a:spcBef>
                <a:spcPts val="0"/>
              </a:spcBef>
              <a:spcAft>
                <a:spcPts val="0"/>
              </a:spcAft>
              <a:buNone/>
            </a:pPr>
            <a:r>
              <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105"/>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a" sz="3133"/>
              <a:t>KPIs Atracción</a:t>
            </a:r>
            <a:endParaRPr sz="3133"/>
          </a:p>
          <a:p>
            <a:pPr indent="0" lvl="0" marL="0" rtl="0" algn="l">
              <a:spcBef>
                <a:spcPts val="0"/>
              </a:spcBef>
              <a:spcAft>
                <a:spcPts val="0"/>
              </a:spcAft>
              <a:buNone/>
            </a:pPr>
            <a:r>
              <a:t/>
            </a:r>
            <a:endParaRPr/>
          </a:p>
        </p:txBody>
      </p:sp>
      <p:graphicFrame>
        <p:nvGraphicFramePr>
          <p:cNvPr id="630" name="Google Shape;630;p105"/>
          <p:cNvGraphicFramePr/>
          <p:nvPr/>
        </p:nvGraphicFramePr>
        <p:xfrm>
          <a:off x="0" y="2857500"/>
          <a:ext cx="3000000" cy="3000000"/>
        </p:xfrm>
        <a:graphic>
          <a:graphicData uri="http://schemas.openxmlformats.org/drawingml/2006/table">
            <a:tbl>
              <a:tblPr>
                <a:noFill/>
                <a:tableStyleId>{E102998E-DE00-4DD8-8576-D69526A5DD02}</a:tableStyleId>
              </a:tblPr>
              <a:tblGrid>
                <a:gridCol w="1050725"/>
                <a:gridCol w="492200"/>
                <a:gridCol w="1741700"/>
                <a:gridCol w="5102625"/>
                <a:gridCol w="756750"/>
              </a:tblGrid>
              <a:tr h="250850">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 OT - RRSS</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Valor</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Métrica</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Obtención</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Cometario</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800">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OTA1</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5.993</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Black Friday) </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utm_campaign=black_friday i utm_source=ppc usando la herramienta Campaign URL Builder.La métrica se podrá consultar en GA4 en Informes &gt; adquisición de usuarios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r>
              <a:tr h="526800">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OTA2</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7.542</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Navidad) </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utm_campaign=Navidad i utm_source=ppc usando la herramienta Campaign URL Builder.La métrica se podrá consultar en GA4 en Informes &gt; adquisición de usuarios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t/>
                      </a:r>
                      <a:endParaRPr sz="1100">
                        <a:latin typeface="EB Garamond"/>
                        <a:ea typeface="EB Garamond"/>
                        <a:cs typeface="EB Garamond"/>
                        <a:sym typeface="EB Garamond"/>
                      </a:endParaRPr>
                    </a:p>
                  </a:txBody>
                  <a:tcPr marT="63500" marB="63500" marR="63500" marL="63500"/>
                </a:tc>
              </a:tr>
            </a:tbl>
          </a:graphicData>
        </a:graphic>
      </p:graphicFrame>
      <p:sp>
        <p:nvSpPr>
          <p:cNvPr id="631" name="Google Shape;631;p105"/>
          <p:cNvSpPr txBox="1"/>
          <p:nvPr/>
        </p:nvSpPr>
        <p:spPr>
          <a:xfrm>
            <a:off x="117325" y="1326875"/>
            <a:ext cx="8909400" cy="1129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Campaign ID (optional): black_friday_2024</a:t>
            </a:r>
            <a:endParaRPr sz="1100">
              <a:latin typeface="EB Garamond"/>
              <a:ea typeface="EB Garamond"/>
              <a:cs typeface="EB Garamond"/>
              <a:sym typeface="EB Garamond"/>
            </a:endParaRPr>
          </a:p>
          <a:p>
            <a:pPr indent="0" lvl="0" marL="0" marR="0" rtl="0" algn="l">
              <a:lnSpc>
                <a:spcPct val="115000"/>
              </a:lnSpc>
              <a:spcBef>
                <a:spcPts val="0"/>
              </a:spcBef>
              <a:spcAft>
                <a:spcPts val="0"/>
              </a:spcAft>
              <a:buNone/>
            </a:pPr>
            <a:r>
              <a:rPr lang="ca" sz="1100">
                <a:latin typeface="EB Garamond"/>
                <a:ea typeface="EB Garamond"/>
                <a:cs typeface="EB Garamond"/>
                <a:sym typeface="EB Garamond"/>
              </a:rPr>
              <a:t>Campaign source: ppc</a:t>
            </a:r>
            <a:endParaRPr sz="1100">
              <a:latin typeface="EB Garamond"/>
              <a:ea typeface="EB Garamond"/>
              <a:cs typeface="EB Garamond"/>
              <a:sym typeface="EB Garamond"/>
            </a:endParaRPr>
          </a:p>
          <a:p>
            <a:pPr indent="0" lvl="0" marL="0" marR="0" rtl="0" algn="l">
              <a:lnSpc>
                <a:spcPct val="115000"/>
              </a:lnSpc>
              <a:spcBef>
                <a:spcPts val="0"/>
              </a:spcBef>
              <a:spcAft>
                <a:spcPts val="0"/>
              </a:spcAft>
              <a:buNone/>
            </a:pPr>
            <a:r>
              <a:rPr lang="ca" sz="1100">
                <a:latin typeface="EB Garamond"/>
                <a:ea typeface="EB Garamond"/>
                <a:cs typeface="EB Garamond"/>
                <a:sym typeface="EB Garamond"/>
              </a:rPr>
              <a:t>Campaign medium: rrss </a:t>
            </a:r>
            <a:endParaRPr sz="1100">
              <a:latin typeface="EB Garamond"/>
              <a:ea typeface="EB Garamond"/>
              <a:cs typeface="EB Garamond"/>
              <a:sym typeface="EB Garamond"/>
            </a:endParaRPr>
          </a:p>
          <a:p>
            <a:pPr indent="0" lvl="0" marL="0" marR="0" rtl="0" algn="l">
              <a:lnSpc>
                <a:spcPct val="115000"/>
              </a:lnSpc>
              <a:spcBef>
                <a:spcPts val="0"/>
              </a:spcBef>
              <a:spcAft>
                <a:spcPts val="0"/>
              </a:spcAft>
              <a:buNone/>
            </a:pPr>
            <a:r>
              <a:rPr lang="ca" sz="1100">
                <a:latin typeface="EB Garamond"/>
                <a:ea typeface="EB Garamond"/>
                <a:cs typeface="EB Garamond"/>
                <a:sym typeface="EB Garamond"/>
              </a:rPr>
              <a:t>Campaign name: black_friday</a:t>
            </a:r>
            <a:endParaRPr sz="1100">
              <a:latin typeface="EB Garamond"/>
              <a:ea typeface="EB Garamond"/>
              <a:cs typeface="EB Garamond"/>
              <a:sym typeface="EB Garamond"/>
            </a:endParaRPr>
          </a:p>
          <a:p>
            <a:pPr indent="0" lvl="0" marL="0" marR="0" rtl="0" algn="l">
              <a:lnSpc>
                <a:spcPct val="115000"/>
              </a:lnSpc>
              <a:spcBef>
                <a:spcPts val="0"/>
              </a:spcBef>
              <a:spcAft>
                <a:spcPts val="0"/>
              </a:spcAft>
              <a:buNone/>
            </a:pPr>
            <a:r>
              <a:rPr lang="ca" sz="1100">
                <a:latin typeface="EB Garamond"/>
                <a:ea typeface="EB Garamond"/>
                <a:cs typeface="EB Garamond"/>
                <a:sym typeface="EB Garamond"/>
              </a:rPr>
              <a:t>URL marcada:</a:t>
            </a:r>
            <a:r>
              <a:rPr lang="ca" sz="1100"/>
              <a:t> </a:t>
            </a:r>
            <a:r>
              <a:rPr lang="ca" sz="1100" u="sng">
                <a:solidFill>
                  <a:srgbClr val="1155CC"/>
                </a:solidFill>
                <a:hlinkClick r:id="rId3">
                  <a:extLst>
                    <a:ext uri="{A12FA001-AC4F-418D-AE19-62706E023703}">
                      <ahyp:hlinkClr val="tx"/>
                    </a:ext>
                  </a:extLst>
                </a:hlinkClick>
              </a:rPr>
              <a:t>https://www.misitioweb.com?utm_source=ppc&amp;utm_medium=rrss&amp;utm_campaign=black_friday&amp;utm_id=black_friday_2024</a:t>
            </a:r>
            <a:endParaRPr sz="1100"/>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
        <p:nvSpPr>
          <p:cNvPr id="632" name="Google Shape;632;p105"/>
          <p:cNvSpPr txBox="1"/>
          <p:nvPr/>
        </p:nvSpPr>
        <p:spPr>
          <a:xfrm>
            <a:off x="117325" y="2409150"/>
            <a:ext cx="8642100" cy="3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300">
                <a:latin typeface="EB Garamond"/>
                <a:ea typeface="EB Garamond"/>
                <a:cs typeface="EB Garamond"/>
                <a:sym typeface="EB Garamond"/>
              </a:rPr>
              <a:t>Es difícil distinguir entre atracción y recomendación así que contamos todos los usuarios nuevos que llegan por RRSS como atracción.</a:t>
            </a:r>
            <a:endParaRPr sz="1500">
              <a:solidFill>
                <a:schemeClr val="dk2"/>
              </a:solidFill>
              <a:latin typeface="Roboto"/>
              <a:ea typeface="Roboto"/>
              <a:cs typeface="Roboto"/>
              <a:sym typeface="Roboto"/>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10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990"/>
              <a:buNone/>
            </a:pPr>
            <a:r>
              <a:rPr lang="ca" sz="2820"/>
              <a:t>KPIs Atracción</a:t>
            </a:r>
            <a:endParaRPr sz="2820"/>
          </a:p>
          <a:p>
            <a:pPr indent="0" lvl="0" marL="0" rtl="0" algn="l">
              <a:spcBef>
                <a:spcPts val="0"/>
              </a:spcBef>
              <a:spcAft>
                <a:spcPts val="0"/>
              </a:spcAft>
              <a:buSzPts val="990"/>
              <a:buNone/>
            </a:pPr>
            <a:r>
              <a:t/>
            </a:r>
            <a:endParaRPr sz="2520"/>
          </a:p>
        </p:txBody>
      </p:sp>
      <p:graphicFrame>
        <p:nvGraphicFramePr>
          <p:cNvPr id="638" name="Google Shape;638;p106"/>
          <p:cNvGraphicFramePr/>
          <p:nvPr/>
        </p:nvGraphicFramePr>
        <p:xfrm>
          <a:off x="0" y="1769100"/>
          <a:ext cx="3000000" cy="3000000"/>
        </p:xfrm>
        <a:graphic>
          <a:graphicData uri="http://schemas.openxmlformats.org/drawingml/2006/table">
            <a:tbl>
              <a:tblPr>
                <a:noFill/>
                <a:tableStyleId>{E102998E-DE00-4DD8-8576-D69526A5DD02}</a:tableStyleId>
              </a:tblPr>
              <a:tblGrid>
                <a:gridCol w="1050700"/>
                <a:gridCol w="501125"/>
                <a:gridCol w="1732825"/>
                <a:gridCol w="5147150"/>
                <a:gridCol w="712200"/>
              </a:tblGrid>
              <a:tr h="516900">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 OT - RRSS</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Valor</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Métrica</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Obtención</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Cometario</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2700">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OTA3</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1.626</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dia del perro) </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utm_campaign=dia_perro i utm_source=ppc usando la herramienta Campaign URL Builder.La métrica se podrá consultar en GA4 en Informes &gt; adquisición de usuarios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r>
              <a:tr h="12700">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OTA4</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4.800</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dia del gato) </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utm_campaign=dia_gato i utm_source=ppc usando la herramienta Campaign URL Builder.La métrica se podrá consultar en GA4 en Informes &gt; adquisición de usuarios ico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t/>
                      </a:r>
                      <a:endParaRPr sz="1100">
                        <a:latin typeface="EB Garamond"/>
                        <a:ea typeface="EB Garamond"/>
                        <a:cs typeface="EB Garamond"/>
                        <a:sym typeface="EB Garamond"/>
                      </a:endParaRPr>
                    </a:p>
                  </a:txBody>
                  <a:tcPr marT="63500" marB="63500" marR="63500" marL="63500"/>
                </a:tc>
              </a:tr>
              <a:tr h="12700">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OTA5</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11.452</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dia de la mascota) </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utm_campaign=dia_mascota i utm_source=ppc usando la herramienta Campaign URL Builder.La métrica se podrá consultar en GA4 en Informes &gt; adquisición de usuarios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t/>
                      </a:r>
                      <a:endParaRPr sz="1100">
                        <a:latin typeface="EB Garamond"/>
                        <a:ea typeface="EB Garamond"/>
                        <a:cs typeface="EB Garamond"/>
                        <a:sym typeface="EB Garamond"/>
                      </a:endParaRPr>
                    </a:p>
                  </a:txBody>
                  <a:tcPr marT="63500" marB="63500" marR="63500" marL="63500"/>
                </a:tc>
              </a:tr>
            </a:tbl>
          </a:graphicData>
        </a:graphic>
      </p:graphicFrame>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10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KPIs Fidelización</a:t>
            </a:r>
            <a:endParaRPr/>
          </a:p>
        </p:txBody>
      </p:sp>
      <p:graphicFrame>
        <p:nvGraphicFramePr>
          <p:cNvPr id="644" name="Google Shape;644;p107"/>
          <p:cNvGraphicFramePr/>
          <p:nvPr/>
        </p:nvGraphicFramePr>
        <p:xfrm>
          <a:off x="-12" y="2882575"/>
          <a:ext cx="3000000" cy="3000000"/>
        </p:xfrm>
        <a:graphic>
          <a:graphicData uri="http://schemas.openxmlformats.org/drawingml/2006/table">
            <a:tbl>
              <a:tblPr>
                <a:noFill/>
                <a:tableStyleId>{E102998E-DE00-4DD8-8576-D69526A5DD02}</a:tableStyleId>
              </a:tblPr>
              <a:tblGrid>
                <a:gridCol w="943825"/>
                <a:gridCol w="520325"/>
                <a:gridCol w="906025"/>
                <a:gridCol w="5920200"/>
                <a:gridCol w="853625"/>
              </a:tblGrid>
              <a:tr h="301250">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 OT - RRSS</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Valor</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Métrica</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Obtención</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Cometario</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993475">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OF1</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3.227</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Black Friday) </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utm_campaign=black_friday i utm_source=ppc usando la herramienta Campaign URL Builder.La métrica se podrá consultar en GA4 en Informes &gt; adquisición de tráfico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Ninguno</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r>
              <a:tr h="949950">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OF2</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3.840</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Navidad) </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utm_campaign=navidad i utm_source=ppc usando la herramienta Campaign URL Builder.La métrica se podrá consultar en GA4 en Informes &gt; adquisición de tráfico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Ninguno</a:t>
                      </a:r>
                      <a:endParaRPr sz="1100">
                        <a:latin typeface="EB Garamond"/>
                        <a:ea typeface="EB Garamond"/>
                        <a:cs typeface="EB Garamond"/>
                        <a:sym typeface="EB Garamond"/>
                      </a:endParaRPr>
                    </a:p>
                  </a:txBody>
                  <a:tcPr marT="63500" marB="63500" marR="63500" marL="63500"/>
                </a:tc>
              </a:tr>
            </a:tbl>
          </a:graphicData>
        </a:graphic>
      </p:graphicFrame>
      <p:sp>
        <p:nvSpPr>
          <p:cNvPr id="645" name="Google Shape;645;p107"/>
          <p:cNvSpPr txBox="1"/>
          <p:nvPr/>
        </p:nvSpPr>
        <p:spPr>
          <a:xfrm>
            <a:off x="117250" y="1384525"/>
            <a:ext cx="8874600" cy="1393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Campaign ID (optional): black_friday_2024</a:t>
            </a:r>
            <a:endParaRPr sz="1100">
              <a:latin typeface="EB Garamond"/>
              <a:ea typeface="EB Garamond"/>
              <a:cs typeface="EB Garamond"/>
              <a:sym typeface="EB Garamond"/>
            </a:endParaRPr>
          </a:p>
          <a:p>
            <a:pPr indent="0" lvl="0" marL="0" marR="0" rtl="0" algn="l">
              <a:lnSpc>
                <a:spcPct val="115000"/>
              </a:lnSpc>
              <a:spcBef>
                <a:spcPts val="0"/>
              </a:spcBef>
              <a:spcAft>
                <a:spcPts val="0"/>
              </a:spcAft>
              <a:buNone/>
            </a:pPr>
            <a:r>
              <a:rPr lang="ca" sz="1100">
                <a:latin typeface="EB Garamond"/>
                <a:ea typeface="EB Garamond"/>
                <a:cs typeface="EB Garamond"/>
                <a:sym typeface="EB Garamond"/>
              </a:rPr>
              <a:t>Campaign source: ppc</a:t>
            </a:r>
            <a:endParaRPr sz="1100">
              <a:latin typeface="EB Garamond"/>
              <a:ea typeface="EB Garamond"/>
              <a:cs typeface="EB Garamond"/>
              <a:sym typeface="EB Garamond"/>
            </a:endParaRPr>
          </a:p>
          <a:p>
            <a:pPr indent="0" lvl="0" marL="0" marR="0" rtl="0" algn="l">
              <a:lnSpc>
                <a:spcPct val="115000"/>
              </a:lnSpc>
              <a:spcBef>
                <a:spcPts val="0"/>
              </a:spcBef>
              <a:spcAft>
                <a:spcPts val="0"/>
              </a:spcAft>
              <a:buNone/>
            </a:pPr>
            <a:r>
              <a:rPr lang="ca" sz="1100">
                <a:latin typeface="EB Garamond"/>
                <a:ea typeface="EB Garamond"/>
                <a:cs typeface="EB Garamond"/>
                <a:sym typeface="EB Garamond"/>
              </a:rPr>
              <a:t>Campaign medium: rrss </a:t>
            </a:r>
            <a:endParaRPr sz="1100">
              <a:latin typeface="EB Garamond"/>
              <a:ea typeface="EB Garamond"/>
              <a:cs typeface="EB Garamond"/>
              <a:sym typeface="EB Garamond"/>
            </a:endParaRPr>
          </a:p>
          <a:p>
            <a:pPr indent="0" lvl="0" marL="0" marR="0" rtl="0" algn="l">
              <a:lnSpc>
                <a:spcPct val="115000"/>
              </a:lnSpc>
              <a:spcBef>
                <a:spcPts val="0"/>
              </a:spcBef>
              <a:spcAft>
                <a:spcPts val="0"/>
              </a:spcAft>
              <a:buNone/>
            </a:pPr>
            <a:r>
              <a:rPr lang="ca" sz="1100">
                <a:latin typeface="EB Garamond"/>
                <a:ea typeface="EB Garamond"/>
                <a:cs typeface="EB Garamond"/>
                <a:sym typeface="EB Garamond"/>
              </a:rPr>
              <a:t>Campaign name: black_friday</a:t>
            </a:r>
            <a:endParaRPr sz="1100">
              <a:latin typeface="EB Garamond"/>
              <a:ea typeface="EB Garamond"/>
              <a:cs typeface="EB Garamond"/>
              <a:sym typeface="EB Garamond"/>
            </a:endParaRPr>
          </a:p>
          <a:p>
            <a:pPr indent="0" lvl="0" marL="0" marR="0" rtl="0" algn="l">
              <a:lnSpc>
                <a:spcPct val="115000"/>
              </a:lnSpc>
              <a:spcBef>
                <a:spcPts val="0"/>
              </a:spcBef>
              <a:spcAft>
                <a:spcPts val="0"/>
              </a:spcAft>
              <a:buNone/>
            </a:pPr>
            <a:r>
              <a:rPr lang="ca" sz="1100">
                <a:latin typeface="EB Garamond"/>
                <a:ea typeface="EB Garamond"/>
                <a:cs typeface="EB Garamond"/>
                <a:sym typeface="EB Garamond"/>
              </a:rPr>
              <a:t>URL marcada</a:t>
            </a:r>
            <a:r>
              <a:rPr lang="ca" sz="1100"/>
              <a:t>: </a:t>
            </a:r>
            <a:r>
              <a:rPr lang="ca" sz="1100" u="sng">
                <a:solidFill>
                  <a:srgbClr val="1155CC"/>
                </a:solidFill>
                <a:hlinkClick r:id="rId3">
                  <a:extLst>
                    <a:ext uri="{A12FA001-AC4F-418D-AE19-62706E023703}">
                      <ahyp:hlinkClr val="tx"/>
                    </a:ext>
                  </a:extLst>
                </a:hlinkClick>
              </a:rPr>
              <a:t>https://www.misitioweb.com?utm_source=ppc&amp;utm_medium=rrss&amp;utm_campaign=black_friday&amp;utm_id=black_friday_2024</a:t>
            </a:r>
            <a:endParaRPr sz="1100"/>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10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a"/>
              <a:t>KPIs Fidelización</a:t>
            </a:r>
            <a:endParaRPr/>
          </a:p>
        </p:txBody>
      </p:sp>
      <p:graphicFrame>
        <p:nvGraphicFramePr>
          <p:cNvPr id="651" name="Google Shape;651;p108"/>
          <p:cNvGraphicFramePr/>
          <p:nvPr/>
        </p:nvGraphicFramePr>
        <p:xfrm>
          <a:off x="-12" y="1931213"/>
          <a:ext cx="3000000" cy="3000000"/>
        </p:xfrm>
        <a:graphic>
          <a:graphicData uri="http://schemas.openxmlformats.org/drawingml/2006/table">
            <a:tbl>
              <a:tblPr>
                <a:noFill/>
                <a:tableStyleId>{E102998E-DE00-4DD8-8576-D69526A5DD02}</a:tableStyleId>
              </a:tblPr>
              <a:tblGrid>
                <a:gridCol w="943825"/>
                <a:gridCol w="514425"/>
                <a:gridCol w="911925"/>
                <a:gridCol w="5933100"/>
                <a:gridCol w="840725"/>
              </a:tblGrid>
              <a:tr h="318900">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 OT - RRSS</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Valor</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Métrica</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Obtención</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b="1" lang="ca" sz="1100">
                          <a:latin typeface="EB Garamond"/>
                          <a:ea typeface="EB Garamond"/>
                          <a:cs typeface="EB Garamond"/>
                          <a:sym typeface="EB Garamond"/>
                        </a:rPr>
                        <a:t>Cometario</a:t>
                      </a:r>
                      <a:endParaRPr b="1"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949950">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OF3</a:t>
                      </a:r>
                      <a:endParaRPr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4.455</a:t>
                      </a:r>
                      <a:endParaRPr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dia del perro) </a:t>
                      </a:r>
                      <a:endParaRPr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utm_campaign=dia_perro i utm_source=ppc usando la herramienta Campaign URL Builder.La métrica se podrá consultar en GA4 en Informes &gt; adquisición de tráfico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Ninguno</a:t>
                      </a:r>
                      <a:endParaRPr sz="1100">
                        <a:latin typeface="EB Garamond"/>
                        <a:ea typeface="EB Garamond"/>
                        <a:cs typeface="EB Garamond"/>
                        <a:sym typeface="EB Garamond"/>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949950">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OF4</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2.676</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dia del gato) </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utm_campaign=dia_gato i utm_source=ppc usando la herramienta Campaign URL Builder.La métrica se podrá consultar en GA4 en Informes &gt; adquisición de tráfico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Ninguno</a:t>
                      </a:r>
                      <a:endParaRPr sz="1100">
                        <a:latin typeface="EB Garamond"/>
                        <a:ea typeface="EB Garamond"/>
                        <a:cs typeface="EB Garamond"/>
                        <a:sym typeface="EB Garamond"/>
                      </a:endParaRPr>
                    </a:p>
                  </a:txBody>
                  <a:tcPr marT="63500" marB="63500" marR="63500" marL="63500">
                    <a:lnT cap="flat" cmpd="sng" w="12700">
                      <a:solidFill>
                        <a:srgbClr val="000000"/>
                      </a:solidFill>
                      <a:prstDash val="solid"/>
                      <a:round/>
                      <a:headEnd len="sm" w="sm" type="none"/>
                      <a:tailEnd len="sm" w="sm" type="none"/>
                    </a:lnT>
                  </a:tcPr>
                </a:tc>
              </a:tr>
              <a:tr h="993475">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OF5</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5.353</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sesiones (de la campaña de dia de la mascota) </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Marcar las URL de la campaña incluidas en RRSS con el parámetro utm_campaign=dia_mascota i utm_source=ppc usando la herramienta Campaign URL Builder.La métrica se podrá consultar en GA4 en Informes &gt; adquisición de tráfico en la tabla inferior seleccionando como dimensión por la que diseccionar y clasificar los datos Campaña de la sesión.</a:t>
                      </a:r>
                      <a:endParaRPr sz="1100">
                        <a:latin typeface="EB Garamond"/>
                        <a:ea typeface="EB Garamond"/>
                        <a:cs typeface="EB Garamond"/>
                        <a:sym typeface="EB Garamond"/>
                      </a:endParaRPr>
                    </a:p>
                  </a:txBody>
                  <a:tcPr marT="63500" marB="63500" marR="63500" marL="63500"/>
                </a:tc>
                <a:tc>
                  <a:txBody>
                    <a:bodyPr/>
                    <a:lstStyle/>
                    <a:p>
                      <a:pPr indent="0" lvl="0" marL="0" marR="0" rtl="0" algn="l">
                        <a:lnSpc>
                          <a:spcPct val="115000"/>
                        </a:lnSpc>
                        <a:spcBef>
                          <a:spcPts val="0"/>
                        </a:spcBef>
                        <a:spcAft>
                          <a:spcPts val="0"/>
                        </a:spcAft>
                        <a:buNone/>
                      </a:pPr>
                      <a:r>
                        <a:rPr lang="ca" sz="1100">
                          <a:latin typeface="EB Garamond"/>
                          <a:ea typeface="EB Garamond"/>
                          <a:cs typeface="EB Garamond"/>
                          <a:sym typeface="EB Garamond"/>
                        </a:rPr>
                        <a:t>Ninguno</a:t>
                      </a:r>
                      <a:endParaRPr sz="1100">
                        <a:latin typeface="EB Garamond"/>
                        <a:ea typeface="EB Garamond"/>
                        <a:cs typeface="EB Garamond"/>
                        <a:sym typeface="EB Garamond"/>
                      </a:endParaRPr>
                    </a:p>
                  </a:txBody>
                  <a:tcPr marT="63500" marB="63500" marR="63500" marL="63500"/>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